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1319" r:id="rId5"/>
    <p:sldId id="1395" r:id="rId6"/>
    <p:sldId id="1388" r:id="rId7"/>
    <p:sldId id="290" r:id="rId8"/>
    <p:sldId id="284" r:id="rId9"/>
    <p:sldId id="266" r:id="rId10"/>
    <p:sldId id="349" r:id="rId11"/>
    <p:sldId id="1389" r:id="rId12"/>
    <p:sldId id="1391" r:id="rId13"/>
    <p:sldId id="1392" r:id="rId14"/>
    <p:sldId id="1320" r:id="rId15"/>
    <p:sldId id="1334" r:id="rId16"/>
    <p:sldId id="1386" r:id="rId17"/>
    <p:sldId id="1089" r:id="rId18"/>
    <p:sldId id="1393" r:id="rId19"/>
    <p:sldId id="277" r:id="rId20"/>
    <p:sldId id="1394" r:id="rId21"/>
    <p:sldId id="1387"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40" autoAdjust="0"/>
  </p:normalViewPr>
  <p:slideViewPr>
    <p:cSldViewPr snapToGrid="0">
      <p:cViewPr varScale="1">
        <p:scale>
          <a:sx n="79" d="100"/>
          <a:sy n="79" d="100"/>
        </p:scale>
        <p:origin x="8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2DAE3-7A18-4597-A2F1-D01A9BA0C96B}"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68CCD-EB95-424E-9E8A-484AB8DC382E}" type="slidenum">
              <a:rPr lang="en-US" smtClean="0"/>
              <a:t>‹#›</a:t>
            </a:fld>
            <a:endParaRPr lang="en-US"/>
          </a:p>
        </p:txBody>
      </p:sp>
    </p:spTree>
    <p:extLst>
      <p:ext uri="{BB962C8B-B14F-4D97-AF65-F5344CB8AC3E}">
        <p14:creationId xmlns:p14="http://schemas.microsoft.com/office/powerpoint/2010/main" val="369900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Welcome to the webinar on the </a:t>
            </a:r>
            <a:r>
              <a:rPr kumimoji="0" lang="en-US" sz="1200" b="1" i="0" u="none" strike="noStrike" kern="1200" cap="none" spc="0" normalizeH="0" baseline="0" noProof="0" dirty="0">
                <a:ln>
                  <a:noFill/>
                </a:ln>
                <a:solidFill>
                  <a:srgbClr val="1A4A7E"/>
                </a:solidFill>
                <a:effectLst/>
                <a:uLnTx/>
                <a:uFillTx/>
                <a:latin typeface="Arial" panose="020B0604020202020204" pitchFamily="34" charset="0"/>
                <a:ea typeface="+mn-ea"/>
                <a:cs typeface="Arial" panose="020B0604020202020204" pitchFamily="34" charset="0"/>
              </a:rPr>
              <a:t>Community Resource Information and Exchange (</a:t>
            </a:r>
            <a:r>
              <a:rPr kumimoji="0" lang="en-US" sz="1200" b="1" i="0" u="none" strike="noStrike" kern="1200" cap="none" spc="0" normalizeH="0" baseline="0" noProof="0" dirty="0" err="1">
                <a:ln>
                  <a:noFill/>
                </a:ln>
                <a:solidFill>
                  <a:srgbClr val="1A4A7E"/>
                </a:solidFill>
                <a:effectLst/>
                <a:uLnTx/>
                <a:uFillTx/>
                <a:latin typeface="Arial" panose="020B0604020202020204" pitchFamily="34" charset="0"/>
                <a:ea typeface="+mn-ea"/>
                <a:cs typeface="Arial" panose="020B0604020202020204" pitchFamily="34" charset="0"/>
              </a:rPr>
              <a:t>CoRIE</a:t>
            </a:r>
            <a:r>
              <a:rPr kumimoji="0" lang="en-US" sz="1200" b="1" i="0" u="none" strike="noStrike" kern="1200" cap="none" spc="0" normalizeH="0" baseline="0" noProof="0" dirty="0">
                <a:ln>
                  <a:noFill/>
                </a:ln>
                <a:solidFill>
                  <a:srgbClr val="1A4A7E"/>
                </a:solidFill>
                <a:effectLst/>
                <a:uLnTx/>
                <a:uFillTx/>
                <a:latin typeface="Arial" panose="020B0604020202020204" pitchFamily="34" charset="0"/>
                <a:ea typeface="+mn-ea"/>
                <a:cs typeface="Arial" panose="020B0604020202020204" pitchFamily="34" charset="0"/>
              </a:rPr>
              <a:t>) Initiative.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1A4A7E"/>
              </a:solidFill>
              <a:effectLst/>
              <a:uLnTx/>
              <a:uFillTx/>
              <a:latin typeface="Arial" panose="020B0604020202020204" pitchFamily="34" charset="0"/>
              <a:ea typeface="+mn-ea"/>
              <a:cs typeface="Arial" panose="020B0604020202020204" pitchFamily="34" charset="0"/>
            </a:endParaRPr>
          </a:p>
          <a:p>
            <a:r>
              <a:rPr lang="en-US" dirty="0"/>
              <a:t>My name is Sylvia Shirima, and I am the </a:t>
            </a:r>
            <a:r>
              <a:rPr lang="en-US" b="0" i="0" dirty="0">
                <a:solidFill>
                  <a:srgbClr val="000000"/>
                </a:solidFill>
                <a:effectLst/>
                <a:latin typeface="Helvetica" panose="020B0604020202020204" pitchFamily="34" charset="0"/>
              </a:rPr>
              <a:t>Health Education Manager </a:t>
            </a:r>
            <a:r>
              <a:rPr lang="en-US" dirty="0"/>
              <a:t>at the George Washington University Cancer Center.</a:t>
            </a:r>
          </a:p>
          <a:p>
            <a:endParaRPr lang="en-US" dirty="0"/>
          </a:p>
          <a:p>
            <a:r>
              <a:rPr lang="en-US" dirty="0"/>
              <a:t>Let’s begin with few housekeeping items. Please note that all attendees are muted. If you have any questions to the presenter, please use the Q&amp;A feature and NOT chat.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1A4A7E"/>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E6FE4-9182-463D-91B4-6499B247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8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1200"/>
              </a:spcBef>
              <a:spcAft>
                <a:spcPts val="1200"/>
              </a:spcAft>
              <a:buSzPts val="1000"/>
              <a:buFont typeface="Courier New" panose="02070309020205020404" pitchFamily="49" charset="0"/>
              <a:buChar char="o"/>
              <a:tabLst>
                <a:tab pos="457200" algn="l"/>
              </a:tabLst>
            </a:pPr>
            <a:r>
              <a:rPr lang="en-US" sz="1100">
                <a:effectLst/>
                <a:latin typeface="Calibri" panose="020F0502020204030204" pitchFamily="34" charset="0"/>
                <a:ea typeface="Times New Roman" panose="02020603050405020304" pitchFamily="18" charset="0"/>
                <a:cs typeface="Times New Roman" panose="02020603050405020304" pitchFamily="18" charset="0"/>
              </a:rPr>
              <a:t>Over 13,000 approved users of the DC HIE (a significant increase of 49% from November 2018).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1200"/>
              </a:spcBef>
              <a:spcAft>
                <a:spcPts val="1200"/>
              </a:spcAft>
              <a:buSzPts val="1000"/>
              <a:buFont typeface="Courier New" panose="02070309020205020404" pitchFamily="49" charset="0"/>
              <a:buChar char="o"/>
              <a:tabLst>
                <a:tab pos="457200" algn="l"/>
              </a:tabLst>
            </a:pPr>
            <a:r>
              <a:rPr lang="en-US" sz="1100">
                <a:effectLst/>
                <a:latin typeface="Calibri" panose="020F0502020204030204" pitchFamily="34" charset="0"/>
                <a:ea typeface="Times New Roman" panose="02020603050405020304" pitchFamily="18" charset="0"/>
                <a:cs typeface="Times New Roman" panose="02020603050405020304" pitchFamily="18" charset="0"/>
              </a:rPr>
              <a:t>More than 600 practice sites now have access to admit, discharge and transfer (ADT) alerts via the CRISP DC encounter notification system (ENS). Nearly 300 sites now </a:t>
            </a:r>
            <a:r>
              <a:rPr lang="en-US" sz="1100" i="1">
                <a:effectLst/>
                <a:latin typeface="Calibri" panose="020F0502020204030204" pitchFamily="34" charset="0"/>
                <a:ea typeface="Times New Roman" panose="02020603050405020304" pitchFamily="18" charset="0"/>
                <a:cs typeface="Times New Roman" panose="02020603050405020304" pitchFamily="18" charset="0"/>
              </a:rPr>
              <a:t>share</a:t>
            </a:r>
            <a:r>
              <a:rPr lang="en-US" sz="1100">
                <a:effectLst/>
                <a:latin typeface="Calibri" panose="020F0502020204030204" pitchFamily="34" charset="0"/>
                <a:ea typeface="Times New Roman" panose="02020603050405020304" pitchFamily="18" charset="0"/>
                <a:cs typeface="Times New Roman" panose="02020603050405020304" pitchFamily="18" charset="0"/>
              </a:rPr>
              <a:t> ADT information, resulting in a substantial increase in bi-directional exchange compared to 2018.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a:rPr>
              <a:t>DC HIE consists of registered and designated HIE, CRISP DC is the District’s designated HIE and DHCF’s prime partner in HIE technical structure.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96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sz="1800">
                <a:effectLst/>
                <a:latin typeface="Calibri" panose="020F0502020204030204" pitchFamily="34" charset="0"/>
                <a:ea typeface="Calibri" panose="020F0502020204030204" pitchFamily="34" charset="0"/>
              </a:rPr>
              <a:t>The District and CRISP DC, as the District’s Designated HIE, view the overall system and DC HIE marketplace as a </a:t>
            </a:r>
            <a:r>
              <a:rPr lang="en-US" sz="1800" u="sng">
                <a:effectLst/>
                <a:latin typeface="Calibri" panose="020F0502020204030204" pitchFamily="34" charset="0"/>
                <a:ea typeface="Calibri" panose="020F0502020204030204" pitchFamily="34" charset="0"/>
              </a:rPr>
              <a:t>health data utility </a:t>
            </a:r>
            <a:r>
              <a:rPr lang="en-US" sz="1800">
                <a:effectLst/>
                <a:latin typeface="Calibri" panose="020F0502020204030204" pitchFamily="34" charset="0"/>
                <a:ea typeface="Calibri" panose="020F0502020204030204" pitchFamily="34" charset="0"/>
              </a:rPr>
              <a:t>that can exchange electronic health-related data across the network of care within the governance model described in the previous sections.</a:t>
            </a:r>
          </a:p>
          <a:p>
            <a:pPr marL="342900" indent="-342900">
              <a:buFont typeface="Wingdings" panose="05000000000000000000" pitchFamily="2" charset="2"/>
              <a:buChar char="§"/>
            </a:pPr>
            <a:endParaRPr lang="en-US" sz="1800">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US" sz="1800">
                <a:effectLst/>
                <a:latin typeface="Calibri" panose="020F0502020204030204" pitchFamily="34" charset="0"/>
                <a:ea typeface="Calibri" panose="020F0502020204030204" pitchFamily="34" charset="0"/>
              </a:rPr>
              <a:t>The DC HIE, as a </a:t>
            </a:r>
            <a:r>
              <a:rPr lang="en-US" sz="1800" u="sng">
                <a:effectLst/>
                <a:latin typeface="Calibri" panose="020F0502020204030204" pitchFamily="34" charset="0"/>
                <a:ea typeface="Calibri" panose="020F0502020204030204" pitchFamily="34" charset="0"/>
              </a:rPr>
              <a:t>health data utility</a:t>
            </a:r>
            <a:r>
              <a:rPr lang="en-US" sz="1800">
                <a:effectLst/>
                <a:latin typeface="Calibri" panose="020F0502020204030204" pitchFamily="34" charset="0"/>
                <a:ea typeface="Calibri" panose="020F0502020204030204" pitchFamily="34" charset="0"/>
              </a:rPr>
              <a:t>, is a public good enabled through cross-sector partnerships that provides shared services and fosters a culture of shared responsibility for ensuring the availability and quality of actionable information. In this model, the primary value of the tools and resources is the extent to which each can draw data from across the network to support user stories – real world examples – that demonstrate ways health information exchange is essential to high quality, person-centered care.</a:t>
            </a:r>
          </a:p>
          <a:p>
            <a:pPr marL="0" marR="0" lvl="0" indent="0" algn="l" defTabSz="914400" rtl="0" eaLnBrk="1" fontAlgn="base" latinLnBrk="0" hangingPunct="1">
              <a:lnSpc>
                <a:spcPct val="110000"/>
              </a:lnSpc>
              <a:spcBef>
                <a:spcPts val="300"/>
              </a:spcBef>
              <a:spcAft>
                <a:spcPct val="0"/>
              </a:spcAft>
              <a:buClrTx/>
              <a:buSzTx/>
              <a:buFont typeface="Arial" charset="0"/>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0000"/>
              </a:lnSpc>
              <a:spcBef>
                <a:spcPts val="300"/>
              </a:spcBef>
              <a:spcAft>
                <a:spcPct val="0"/>
              </a:spcAft>
              <a:buClrTx/>
              <a:buSzTx/>
              <a:buFont typeface="Arial" charset="0"/>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0000"/>
              </a:lnSpc>
              <a:spcBef>
                <a:spcPts val="300"/>
              </a:spcBef>
              <a:spcAft>
                <a:spcPct val="0"/>
              </a:spcAft>
              <a:buClrTx/>
              <a:buSzTx/>
              <a:buFont typeface="Arial" charset="0"/>
              <a:buNone/>
              <a:tabLst/>
              <a:defRPr/>
            </a:pPr>
            <a:r>
              <a:rPr lang="en-US" sz="1800">
                <a:effectLst/>
                <a:latin typeface="Calibri" panose="020F0502020204030204" pitchFamily="34" charset="0"/>
                <a:ea typeface="Times New Roman" panose="02020603050405020304" pitchFamily="18" charset="0"/>
                <a:cs typeface="Times New Roman" panose="02020603050405020304" pitchFamily="18" charset="0"/>
              </a:rPr>
              <a:t>In the 2018 SMHP, DHCF and the HIE Policy Board developed four use cases – transitions of care for individuals, social determinants of health, population health management, and public health – to guide the design development, and implementation of health IT and HIE. The use cases represent key functions of the District health IT and HIE infrastructure that had stakeholders identified as essential for delivery of care to residents and patients.</a:t>
            </a:r>
          </a:p>
          <a:p>
            <a:pPr marL="0" marR="0" lvl="0" indent="0" algn="l" defTabSz="914400" rtl="0" eaLnBrk="1" fontAlgn="base" latinLnBrk="0" hangingPunct="1">
              <a:lnSpc>
                <a:spcPct val="110000"/>
              </a:lnSpc>
              <a:spcBef>
                <a:spcPts val="300"/>
              </a:spcBef>
              <a:spcAft>
                <a:spcPct val="0"/>
              </a:spcAft>
              <a:buClrTx/>
              <a:buSzTx/>
              <a:buFont typeface="Arial" charset="0"/>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1200"/>
              </a:spcBef>
              <a:spcAft>
                <a:spcPts val="1200"/>
              </a:spcAft>
              <a:buNone/>
            </a:pPr>
            <a:r>
              <a:rPr lang="en-US" sz="1800">
                <a:effectLst/>
                <a:latin typeface="Calibri" panose="020F0502020204030204" pitchFamily="34" charset="0"/>
                <a:ea typeface="Times New Roman" panose="02020603050405020304" pitchFamily="18" charset="0"/>
                <a:cs typeface="Times New Roman" panose="02020603050405020304" pitchFamily="18" charset="0"/>
              </a:rPr>
              <a:t>The technological building blocks that operationalize the use cases were further developed and implemented as </a:t>
            </a:r>
            <a:r>
              <a:rPr lang="en-US" sz="1800" i="1">
                <a:effectLst/>
                <a:latin typeface="Calibri" panose="020F0502020204030204" pitchFamily="34" charset="0"/>
                <a:ea typeface="Times New Roman" panose="02020603050405020304" pitchFamily="18" charset="0"/>
                <a:cs typeface="Times New Roman" panose="02020603050405020304" pitchFamily="18" charset="0"/>
              </a:rPr>
              <a:t>core capabilities for District providers</a:t>
            </a:r>
            <a:r>
              <a:rPr lang="en-US" sz="180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US" sz="1200">
              <a:latin typeface="Century Gothic"/>
            </a:endParaRPr>
          </a:p>
          <a:p>
            <a:pPr marL="0" marR="0" lvl="0" indent="0" algn="l" defTabSz="914400" rtl="0" eaLnBrk="1" fontAlgn="base" latinLnBrk="0" hangingPunct="1">
              <a:lnSpc>
                <a:spcPct val="110000"/>
              </a:lnSpc>
              <a:spcBef>
                <a:spcPts val="300"/>
              </a:spcBef>
              <a:spcAft>
                <a:spcPct val="0"/>
              </a:spcAft>
              <a:buClrTx/>
              <a:buSzTx/>
              <a:buFont typeface="Arial" charset="0"/>
              <a:buNone/>
              <a:tabLst/>
              <a:defRPr/>
            </a:pPr>
            <a:r>
              <a:rPr lang="en-US" sz="1200">
                <a:effectLst/>
                <a:latin typeface="Calibri" panose="020F0502020204030204" pitchFamily="34" charset="0"/>
                <a:ea typeface="MS Mincho" panose="02020609040205080304" pitchFamily="49" charset="-128"/>
                <a:cs typeface="Cambria" panose="02040503050406030204" pitchFamily="18" charset="0"/>
              </a:rPr>
              <a:t>Together, these six core capabilities make up the health data utility model, which is highly modular and scalable. The shared service infrastructure implemented by CRISP, with approval from the CRISP DC Board, also creates opportunities for re-use of technology among participating states. For example, Maryland’s adoption of the patient snapshot approach developed by DC.</a:t>
            </a:r>
            <a:endParaRPr lang="en-US" sz="1200">
              <a:effectLst/>
              <a:latin typeface="Calibri" panose="020F0502020204030204" pitchFamily="34" charset="0"/>
              <a:ea typeface="MS Mincho" panose="02020609040205080304" pitchFamily="49" charset="-128"/>
            </a:endParaRPr>
          </a:p>
          <a:p>
            <a:pPr marL="0" marR="0" lvl="0" indent="0" algn="l" defTabSz="914400" rtl="0" eaLnBrk="1" fontAlgn="base" latinLnBrk="0" hangingPunct="1">
              <a:lnSpc>
                <a:spcPct val="110000"/>
              </a:lnSpc>
              <a:spcBef>
                <a:spcPts val="300"/>
              </a:spcBef>
              <a:spcAft>
                <a:spcPct val="0"/>
              </a:spcAft>
              <a:buClrTx/>
              <a:buSzTx/>
              <a:buFont typeface="Arial" charset="0"/>
              <a:buNone/>
              <a:tabLst/>
              <a:defRPr/>
            </a:pPr>
            <a:endParaRPr lang="en-US" sz="1200">
              <a:effectLst/>
              <a:latin typeface="Times New Roman" panose="02020603050405020304" pitchFamily="18" charset="0"/>
              <a:ea typeface="MS Mincho" panose="02020609040205080304" pitchFamily="49" charset="-128"/>
            </a:endParaRPr>
          </a:p>
          <a:p>
            <a:pPr marL="0" marR="0">
              <a:lnSpc>
                <a:spcPct val="115000"/>
              </a:lnSpc>
              <a:spcBef>
                <a:spcPts val="1200"/>
              </a:spcBef>
              <a:spcAft>
                <a:spcPts val="120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The DC HIE critical infrastructure tools are currently the most commonly used DC HIE core capabilities. These tools – ADT Alerts, Health Records, Patient Care Snapshot, and Image Exchange – have been available to providers the longest, since 2014 (for ADTs) and 2019.</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CRISP DC has also made it easier to fully integrate CRISP tools into providers’ EMRs, which is known to greatly improve adoption. Furthermore, health records and image exchange are conceptually familiar to providers – these are essentially electronic versions of documentation traditionally received via fax, but are now delivered through a centralized mechanism, the DC HIE.</a:t>
            </a:r>
          </a:p>
          <a:p>
            <a:pPr marL="0" marR="0" indent="0">
              <a:lnSpc>
                <a:spcPct val="115000"/>
              </a:lnSpc>
              <a:spcBef>
                <a:spcPts val="1200"/>
              </a:spcBef>
              <a:spcAft>
                <a:spcPts val="1200"/>
              </a:spcAft>
              <a:buNone/>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Other newly developed tools, such as screening and referrals for social determinants of health and advanced analytics for population health management are in their first or second phases of release and will require changes in clinical workflow. Furthermore, upcoming releases of </a:t>
            </a:r>
            <a:r>
              <a:rPr lang="en-US" sz="1800" err="1">
                <a:effectLst/>
                <a:latin typeface="Calibri" panose="020F0502020204030204" pitchFamily="34" charset="0"/>
                <a:ea typeface="Times New Roman" panose="02020603050405020304" pitchFamily="18" charset="0"/>
                <a:cs typeface="Times New Roman" panose="02020603050405020304" pitchFamily="18" charset="0"/>
              </a:rPr>
              <a:t>eConsent</a:t>
            </a:r>
            <a:r>
              <a:rPr lang="en-US" sz="1800">
                <a:effectLst/>
                <a:latin typeface="Calibri" panose="020F0502020204030204" pitchFamily="34" charset="0"/>
                <a:ea typeface="Times New Roman" panose="02020603050405020304" pitchFamily="18" charset="0"/>
                <a:cs typeface="Times New Roman" panose="02020603050405020304" pitchFamily="18" charset="0"/>
              </a:rPr>
              <a:t> and advance care planning will increase patient engagement with DC HIE infrastructure. These four HIE tools are designed to allow beneficiaries, patients, and their caregivers to express their preferences for information sharing and care delivery. It stands to reason that implementing new ways of collecting patient preferences will also require additional education and training to ensure they are most effectively used to promote patient-centered care.</a:t>
            </a:r>
          </a:p>
          <a:p>
            <a:pPr marL="0" marR="0">
              <a:lnSpc>
                <a:spcPct val="115000"/>
              </a:lnSpc>
              <a:spcBef>
                <a:spcPts val="0"/>
              </a:spcBef>
              <a:spcAft>
                <a:spcPts val="0"/>
              </a:spcAf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200">
              <a:latin typeface="Century Gothic"/>
            </a:endParaRPr>
          </a:p>
          <a:p>
            <a:pPr marL="0" indent="0">
              <a:buNone/>
            </a:pPr>
            <a:endParaRPr lang="en-US" sz="1200">
              <a:latin typeface="Century Gothic"/>
            </a:endParaRPr>
          </a:p>
          <a:p>
            <a:pPr marL="0" indent="0">
              <a:buNone/>
            </a:pPr>
            <a:r>
              <a:rPr lang="en-US" sz="1200">
                <a:latin typeface="Century Gothic"/>
              </a:rPr>
              <a:t>Provider Directory: </a:t>
            </a:r>
            <a:r>
              <a:rPr lang="en-US" sz="1200"/>
              <a:t>31,000 contacts from 251 orgs</a:t>
            </a:r>
          </a:p>
          <a:p>
            <a:pPr marL="0" indent="0">
              <a:buNone/>
            </a:pPr>
            <a:r>
              <a:rPr lang="en-US" sz="1200"/>
              <a:t>Includes data:</a:t>
            </a:r>
          </a:p>
          <a:p>
            <a:r>
              <a:rPr lang="en-US" sz="1200"/>
              <a:t> -</a:t>
            </a:r>
            <a:r>
              <a:rPr lang="en-US" sz="1200" b="1"/>
              <a:t>12 national sources </a:t>
            </a:r>
            <a:endParaRPr lang="en-US" sz="1200" b="1">
              <a:cs typeface="Calibri"/>
            </a:endParaRPr>
          </a:p>
          <a:p>
            <a:r>
              <a:rPr lang="en-US" sz="1200" b="1"/>
              <a:t>- 20 DC/Local </a:t>
            </a:r>
            <a:endParaRPr lang="en-US" sz="1200">
              <a:latin typeface="Century Gothic"/>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64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100 participants, because there are 70 orgs in DCPACT (per David), and we have talked to at least 72 unique orgs in the engagement spreadsheet, with usually more than 1 person per org.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5B8C04-4117-4C0C-86E5-0A3D63EF608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7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100 participants, because there are 70 orgs in DCPACT (per David), and we have talked to at least 72 unique orgs in the engagement spreadsheet, with usually more than 1 person per org. </a:t>
            </a:r>
          </a:p>
          <a:p>
            <a:endParaRPr lang="en-US">
              <a:cs typeface="Calibri"/>
            </a:endParaRPr>
          </a:p>
          <a:p>
            <a:pPr>
              <a:spcBef>
                <a:spcPts val="0"/>
              </a:spcBef>
              <a:buFont typeface="Wingdings" panose="05000000000000000000" pitchFamily="2" charset="2"/>
              <a:buChar char="§"/>
            </a:pPr>
            <a:r>
              <a:rPr lang="en-US" sz="2000">
                <a:latin typeface="Calibri" panose="020F0502020204030204" pitchFamily="34" charset="0"/>
                <a:cs typeface="Calibri" panose="020F0502020204030204" pitchFamily="34" charset="0"/>
              </a:rPr>
              <a:t>On-board District Social Service Providers to the platform to facilitate the exchange of SDOH information that improves coordination and the delivery of whole person care.</a:t>
            </a:r>
          </a:p>
          <a:p>
            <a:pPr lvl="1">
              <a:spcBef>
                <a:spcPts val="0"/>
              </a:spcBef>
              <a:buFont typeface="Wingdings" panose="05000000000000000000" pitchFamily="2" charset="2"/>
              <a:buChar char="§"/>
            </a:pPr>
            <a:r>
              <a:rPr lang="en-US" sz="2000">
                <a:latin typeface="Calibri" panose="020F0502020204030204" pitchFamily="34" charset="0"/>
                <a:cs typeface="Calibri" panose="020F0502020204030204" pitchFamily="34" charset="0"/>
              </a:rPr>
              <a:t>Future links with DCAS and other systems</a:t>
            </a:r>
          </a:p>
          <a:p>
            <a:pPr>
              <a:spcBef>
                <a:spcPts val="0"/>
              </a:spcBef>
              <a:buFont typeface="Wingdings" panose="05000000000000000000" pitchFamily="2" charset="2"/>
              <a:buChar char="§"/>
            </a:pPr>
            <a:r>
              <a:rPr lang="en-US" sz="2000">
                <a:latin typeface="Calibri" panose="020F0502020204030204" pitchFamily="34" charset="0"/>
                <a:cs typeface="Calibri" panose="020F0502020204030204" pitchFamily="34" charset="0"/>
              </a:rPr>
              <a:t>Leverage </a:t>
            </a:r>
            <a:r>
              <a:rPr lang="en-US" sz="2000" err="1">
                <a:latin typeface="Calibri" panose="020F0502020204030204" pitchFamily="34" charset="0"/>
                <a:cs typeface="Calibri" panose="020F0502020204030204" pitchFamily="34" charset="0"/>
              </a:rPr>
              <a:t>CoRIE</a:t>
            </a:r>
            <a:r>
              <a:rPr lang="en-US" sz="2000">
                <a:latin typeface="Calibri" panose="020F0502020204030204" pitchFamily="34" charset="0"/>
                <a:cs typeface="Calibri" panose="020F0502020204030204" pitchFamily="34" charset="0"/>
              </a:rPr>
              <a:t> capabilities to inform and refine Medicaid innovations, reforms, interventions to address social needs and improve health equity.</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5B8C04-4117-4C0C-86E5-0A3D63EF608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34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EEB3B45D-C8B8-4F84-8679-3B95AB172955}" type="slidenum">
              <a:rPr lang="en-US" smtClean="0"/>
              <a:t>16</a:t>
            </a:fld>
            <a:endParaRPr lang="en-US"/>
          </a:p>
        </p:txBody>
      </p:sp>
    </p:spTree>
    <p:extLst>
      <p:ext uri="{BB962C8B-B14F-4D97-AF65-F5344CB8AC3E}">
        <p14:creationId xmlns:p14="http://schemas.microsoft.com/office/powerpoint/2010/main" val="391511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Providers, MCOs, CBOs, and others using the same 3</a:t>
            </a:r>
            <a:r>
              <a:rPr lang="en-US" sz="1200" b="1" baseline="30000"/>
              <a:t>rd</a:t>
            </a:r>
            <a:r>
              <a:rPr lang="en-US" sz="1200" b="1"/>
              <a:t> party platform can continue sending/receiving referrals through AB, etc.</a:t>
            </a:r>
          </a:p>
          <a:p>
            <a:endParaRPr lang="en-US"/>
          </a:p>
        </p:txBody>
      </p:sp>
      <p:sp>
        <p:nvSpPr>
          <p:cNvPr id="4" name="Slide Number Placeholder 3"/>
          <p:cNvSpPr>
            <a:spLocks noGrp="1"/>
          </p:cNvSpPr>
          <p:nvPr>
            <p:ph type="sldNum" sz="quarter" idx="5"/>
          </p:nvPr>
        </p:nvSpPr>
        <p:spPr/>
        <p:txBody>
          <a:bodyPr/>
          <a:lstStyle/>
          <a:p>
            <a:fld id="{D69FECA0-590D-4F08-95C7-3AA9737C668F}" type="slidenum">
              <a:rPr lang="en-US" smtClean="0"/>
              <a:t>18</a:t>
            </a:fld>
            <a:endParaRPr lang="en-US"/>
          </a:p>
        </p:txBody>
      </p:sp>
    </p:spTree>
    <p:extLst>
      <p:ext uri="{BB962C8B-B14F-4D97-AF65-F5344CB8AC3E}">
        <p14:creationId xmlns:p14="http://schemas.microsoft.com/office/powerpoint/2010/main" val="396881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does the maintenance of the data/information occur? How do changes/edits get resolve? </a:t>
            </a:r>
          </a:p>
          <a:p>
            <a:pPr marL="0" lvl="0" indent="0" algn="l" rtl="0">
              <a:spcBef>
                <a:spcPts val="0"/>
              </a:spcBef>
              <a:spcAft>
                <a:spcPts val="0"/>
              </a:spcAft>
              <a:buNone/>
            </a:pPr>
            <a:r>
              <a:rPr lang="en-US"/>
              <a:t>Is the CRI a place to make resource data available, create entries? </a:t>
            </a:r>
          </a:p>
          <a:p>
            <a:pPr marL="0" lvl="0" indent="0" algn="l" rtl="0">
              <a:spcBef>
                <a:spcPts val="0"/>
              </a:spcBef>
              <a:spcAft>
                <a:spcPts val="0"/>
              </a:spcAft>
              <a:buNone/>
            </a:pPr>
            <a:r>
              <a:rPr lang="en-US"/>
              <a:t>Overlapping resources in inventories – which one will take precedence? Does the DC CRI maintenance steward decide based on the standards established by the CRI subcommittee? </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06336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dirty="0">
                <a:solidFill>
                  <a:srgbClr val="0096D6"/>
                </a:solidFill>
                <a:effectLst/>
                <a:latin typeface="Trebuchet MS" panose="020B0603020202020204" pitchFamily="34" charset="0"/>
              </a:rPr>
              <a:t>Please allow me to introduce you all to today’s speaker.</a:t>
            </a:r>
          </a:p>
          <a:p>
            <a:endParaRPr lang="en-US" sz="3600" b="1" i="0" dirty="0">
              <a:solidFill>
                <a:srgbClr val="212121"/>
              </a:solidFill>
              <a:effectLst/>
              <a:latin typeface="Open Sans" panose="020B0606030504020204" pitchFamily="34" charset="0"/>
            </a:endParaRPr>
          </a:p>
          <a:p>
            <a:endParaRPr lang="en-US" sz="3600" b="1" i="0" dirty="0">
              <a:solidFill>
                <a:srgbClr val="212121"/>
              </a:solidFill>
              <a:effectLst/>
              <a:latin typeface="Open Sans" panose="020B0606030504020204" pitchFamily="34" charset="0"/>
            </a:endParaRPr>
          </a:p>
          <a:p>
            <a:r>
              <a:rPr lang="en-US" sz="3600" b="0" i="0" dirty="0">
                <a:solidFill>
                  <a:srgbClr val="212121"/>
                </a:solidFill>
                <a:effectLst/>
                <a:latin typeface="Open Sans" panose="020B0606030504020204" pitchFamily="34" charset="0"/>
              </a:rPr>
              <a:t>David Poms, Partnerships Manager, has 10 years of experience working in Washington, DC on social equity programs related to education, food, and health. David currently coordinates the DC PACT initiative, a cross-sector health coalition addressing the social determinants of health, which builds on his experience strengthening the capacity of the emergency food assistance network of the greater Washington, DC area at the Capital Area Food Bank, and his years of experience doing advocacy, outreach and education at City Year Washington, DC and as a Servant-Leader Intern and Youth Advocate Leadership Trainer with the Children’s Defense Fund. David is further developing new DCPCA member capacity building initiatives related to health equity and the structural determinants of health.</a:t>
            </a:r>
            <a:endParaRPr lang="en-US" sz="2400" b="0" dirty="0"/>
          </a:p>
        </p:txBody>
      </p:sp>
      <p:sp>
        <p:nvSpPr>
          <p:cNvPr id="4" name="Slide Number Placeholder 3"/>
          <p:cNvSpPr>
            <a:spLocks noGrp="1"/>
          </p:cNvSpPr>
          <p:nvPr>
            <p:ph type="sldNum" sz="quarter" idx="10"/>
          </p:nvPr>
        </p:nvSpPr>
        <p:spPr/>
        <p:txBody>
          <a:bodyPr/>
          <a:lstStyle/>
          <a:p>
            <a:fld id="{EEB3B45D-C8B8-4F84-8679-3B95AB172955}" type="slidenum">
              <a:rPr lang="en-US" smtClean="0"/>
              <a:t>2</a:t>
            </a:fld>
            <a:endParaRPr lang="en-US"/>
          </a:p>
        </p:txBody>
      </p:sp>
    </p:spTree>
    <p:extLst>
      <p:ext uri="{BB962C8B-B14F-4D97-AF65-F5344CB8AC3E}">
        <p14:creationId xmlns:p14="http://schemas.microsoft.com/office/powerpoint/2010/main" val="349164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December 2024, successfully incorporate social risk management into DC Medicaid value-based payment and quality improvement forums</a:t>
            </a:r>
          </a:p>
          <a:p>
            <a:r>
              <a:rPr lang="en-US" sz="1200" dirty="0"/>
              <a:t>By </a:t>
            </a:r>
            <a:r>
              <a:rPr lang="en-US" sz="1400" dirty="0"/>
              <a:t>December</a:t>
            </a:r>
            <a:r>
              <a:rPr lang="en-US" sz="1200" dirty="0"/>
              <a:t> 2024, implement DC PACT communication strategies to promote and sustain health system dialogue and action on the social determinants of health</a:t>
            </a:r>
          </a:p>
          <a:p>
            <a:r>
              <a:rPr lang="en-US" sz="1200" dirty="0"/>
              <a:t>By December 2024, ensure all relevant DC PACT partner organizations use DC HIE-connected solutions for social risk assessment and analytics, resource identification, and care team coordination</a:t>
            </a:r>
          </a:p>
          <a:p>
            <a:r>
              <a:rPr lang="en-US" sz="1200" dirty="0">
                <a:solidFill>
                  <a:schemeClr val="tx1"/>
                </a:solidFill>
              </a:rPr>
              <a:t>By December 2024, leverage citywide well-being assessment to drive health system accountability by using community-defined progress measures on the social determinants of health</a:t>
            </a:r>
            <a:endParaRPr lang="en-US" dirty="0"/>
          </a:p>
        </p:txBody>
      </p:sp>
      <p:sp>
        <p:nvSpPr>
          <p:cNvPr id="4" name="Slide Number Placeholder 3"/>
          <p:cNvSpPr>
            <a:spLocks noGrp="1"/>
          </p:cNvSpPr>
          <p:nvPr>
            <p:ph type="sldNum" sz="quarter" idx="5"/>
          </p:nvPr>
        </p:nvSpPr>
        <p:spPr/>
        <p:txBody>
          <a:bodyPr/>
          <a:lstStyle/>
          <a:p>
            <a:fld id="{E7068CCD-EB95-424E-9E8A-484AB8DC382E}" type="slidenum">
              <a:rPr lang="en-US" smtClean="0"/>
              <a:t>3</a:t>
            </a:fld>
            <a:endParaRPr lang="en-US"/>
          </a:p>
        </p:txBody>
      </p:sp>
    </p:spTree>
    <p:extLst>
      <p:ext uri="{BB962C8B-B14F-4D97-AF65-F5344CB8AC3E}">
        <p14:creationId xmlns:p14="http://schemas.microsoft.com/office/powerpoint/2010/main" val="218799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This model will promote clinical-community collaboration through:</a:t>
            </a:r>
          </a:p>
          <a:p>
            <a:pPr fontAlgn="base"/>
            <a:endParaRPr lang="en-US" dirty="0"/>
          </a:p>
          <a:p>
            <a:pPr fontAlgn="base"/>
            <a:r>
              <a:rPr lang="en-US" dirty="0"/>
              <a:t>Screening of community-dwelling beneficiaries to identify certain unmet health-related social needs;</a:t>
            </a:r>
          </a:p>
          <a:p>
            <a:pPr fontAlgn="base"/>
            <a:r>
              <a:rPr lang="en-US" dirty="0"/>
              <a:t>Referral of community-dwelling beneficiaries to increase awareness of community services;</a:t>
            </a:r>
          </a:p>
          <a:p>
            <a:pPr fontAlgn="base"/>
            <a:r>
              <a:rPr lang="en-US" dirty="0"/>
              <a:t>Provision of navigation services to assist high-risk community-dwelling beneficiaries with accessing community services; and</a:t>
            </a:r>
          </a:p>
          <a:p>
            <a:pPr fontAlgn="base"/>
            <a:r>
              <a:rPr lang="en-US" dirty="0"/>
              <a:t>Encouragement of alignment between clinical and community services to ensure that community services are available and responsive to the needs of community-dwelling beneficiaries.</a:t>
            </a:r>
          </a:p>
          <a:p>
            <a:pPr fontAlgn="base"/>
            <a:endParaRPr lang="en-US" dirty="0"/>
          </a:p>
          <a:p>
            <a:pPr fontAlgn="base"/>
            <a:r>
              <a:rPr lang="en-US" dirty="0"/>
              <a:t>This is the beginning building block of where we started</a:t>
            </a:r>
          </a:p>
          <a:p>
            <a:pPr fontAlgn="base"/>
            <a:r>
              <a:rPr lang="en-US" dirty="0"/>
              <a:t>Our view is that in order to fully address health related social needs, we’ll need to go beyond this, through the collective impact model</a:t>
            </a:r>
          </a:p>
          <a:p>
            <a:pPr fontAlgn="base"/>
            <a:endParaRPr lang="en-US" dirty="0"/>
          </a:p>
          <a:p>
            <a:pPr fontAlgn="base"/>
            <a:r>
              <a:rPr lang="en-US" dirty="0"/>
              <a:t>Talk here about community engagement being one of the reasons we decided to move past the AHC model to use the collective impact model</a:t>
            </a:r>
          </a:p>
          <a:p>
            <a:endParaRPr lang="en-US" sz="2400" dirty="0"/>
          </a:p>
        </p:txBody>
      </p:sp>
      <p:sp>
        <p:nvSpPr>
          <p:cNvPr id="4" name="Slide Number Placeholder 3"/>
          <p:cNvSpPr>
            <a:spLocks noGrp="1"/>
          </p:cNvSpPr>
          <p:nvPr>
            <p:ph type="sldNum" sz="quarter" idx="10"/>
          </p:nvPr>
        </p:nvSpPr>
        <p:spPr/>
        <p:txBody>
          <a:bodyPr/>
          <a:lstStyle/>
          <a:p>
            <a:fld id="{EEB3B45D-C8B8-4F84-8679-3B95AB172955}" type="slidenum">
              <a:rPr lang="en-US" smtClean="0"/>
              <a:t>4</a:t>
            </a:fld>
            <a:endParaRPr lang="en-US"/>
          </a:p>
        </p:txBody>
      </p:sp>
    </p:spTree>
    <p:extLst>
      <p:ext uri="{BB962C8B-B14F-4D97-AF65-F5344CB8AC3E}">
        <p14:creationId xmlns:p14="http://schemas.microsoft.com/office/powerpoint/2010/main" val="286584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months subcommittee cycles for the following:</a:t>
            </a:r>
          </a:p>
          <a:p>
            <a:endParaRPr lang="en-US" dirty="0"/>
          </a:p>
          <a:p>
            <a:pPr lvl="1"/>
            <a:r>
              <a:rPr lang="en-US" dirty="0"/>
              <a:t>1. </a:t>
            </a:r>
            <a:r>
              <a:rPr lang="en-US" b="1" dirty="0"/>
              <a:t>Determine the scope </a:t>
            </a:r>
            <a:r>
              <a:rPr lang="en-US" dirty="0"/>
              <a:t>for the present period, grounded in local data, context, assets, needs, and best practices </a:t>
            </a:r>
            <a:r>
              <a:rPr lang="en-US" b="1" dirty="0"/>
              <a:t>a</a:t>
            </a:r>
            <a:r>
              <a:rPr lang="en-US" dirty="0"/>
              <a:t>s well as barriers and facilitators for change</a:t>
            </a:r>
          </a:p>
          <a:p>
            <a:pPr lvl="1"/>
            <a:endParaRPr lang="en-US" dirty="0"/>
          </a:p>
          <a:p>
            <a:pPr lvl="1"/>
            <a:r>
              <a:rPr lang="en-US" dirty="0"/>
              <a:t>2. </a:t>
            </a:r>
            <a:r>
              <a:rPr lang="en-US" b="1" dirty="0"/>
              <a:t>Design short and long term strategies </a:t>
            </a:r>
            <a:r>
              <a:rPr lang="en-US" dirty="0"/>
              <a:t>using the 5 CI strategies as a guide  (i.e. Better understanding ,Learning by trial, Increasing coordination, Enhancing Services,  Policy change opportunities)</a:t>
            </a:r>
          </a:p>
          <a:p>
            <a:pPr lvl="1"/>
            <a:endParaRPr lang="en-US" dirty="0"/>
          </a:p>
          <a:p>
            <a:pPr lvl="1"/>
            <a:r>
              <a:rPr lang="en-US" dirty="0"/>
              <a:t>3. With chosen strategies, </a:t>
            </a:r>
            <a:r>
              <a:rPr lang="en-US" b="1" dirty="0"/>
              <a:t>drive implementation </a:t>
            </a:r>
            <a:r>
              <a:rPr lang="en-US" dirty="0"/>
              <a:t>through identifying resources, inspiring change, creating evaluation, communicate to wider community, and identify next steps for WG</a:t>
            </a:r>
          </a:p>
          <a:p>
            <a:endParaRPr lang="en-US" dirty="0"/>
          </a:p>
          <a:p>
            <a:r>
              <a:rPr lang="en-US" dirty="0"/>
              <a:t>Cyclical action team format allows for coalition to get the right people to the table for each phase depending on specifics</a:t>
            </a:r>
          </a:p>
        </p:txBody>
      </p:sp>
      <p:sp>
        <p:nvSpPr>
          <p:cNvPr id="4" name="Slide Number Placeholder 3"/>
          <p:cNvSpPr>
            <a:spLocks noGrp="1"/>
          </p:cNvSpPr>
          <p:nvPr>
            <p:ph type="sldNum" sz="quarter" idx="5"/>
          </p:nvPr>
        </p:nvSpPr>
        <p:spPr/>
        <p:txBody>
          <a:bodyPr/>
          <a:lstStyle/>
          <a:p>
            <a:fld id="{E7068CCD-EB95-424E-9E8A-484AB8DC382E}" type="slidenum">
              <a:rPr lang="en-US" smtClean="0"/>
              <a:t>5</a:t>
            </a:fld>
            <a:endParaRPr lang="en-US"/>
          </a:p>
        </p:txBody>
      </p:sp>
    </p:spTree>
    <p:extLst>
      <p:ext uri="{BB962C8B-B14F-4D97-AF65-F5344CB8AC3E}">
        <p14:creationId xmlns:p14="http://schemas.microsoft.com/office/powerpoint/2010/main" val="384506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#1: By December 2024, successfully incorporate social risk management into DC Medicaid value-based payment and quality improvement forums</a:t>
            </a:r>
          </a:p>
          <a:p>
            <a:pPr algn="ctr"/>
            <a:r>
              <a:rPr lang="en-US" dirty="0"/>
              <a:t>#2: By December 2024, implement DC PACT communication strategies to promote and sustain health system dialogue and action on the social determinants of health</a:t>
            </a:r>
            <a:endParaRPr lang="en-US" dirty="0">
              <a:cs typeface="Calibri"/>
            </a:endParaRPr>
          </a:p>
          <a:p>
            <a:pPr algn="ctr"/>
            <a:r>
              <a:rPr lang="en-US" dirty="0"/>
              <a:t>#3: By December 2024, ensure all relevant DC PACT partner staff are using DC HIE-connected solutions for social risk assessment and analytics, resource location, and care team coordination</a:t>
            </a:r>
            <a:endParaRPr lang="en-US" dirty="0">
              <a:cs typeface="Calibri"/>
            </a:endParaRPr>
          </a:p>
          <a:p>
            <a:pPr algn="ctr"/>
            <a:r>
              <a:rPr lang="en-US" dirty="0"/>
              <a:t>#4: By December 2024, leverage citywide well-being assessment to drive health system accountability to community-defined progress measures on the social determinants of health</a:t>
            </a:r>
            <a:endParaRPr lang="en-US" dirty="0">
              <a:cs typeface="Calibri"/>
            </a:endParaRPr>
          </a:p>
          <a:p>
            <a:endParaRPr lang="en-US" dirty="0">
              <a:cs typeface="Calibri"/>
            </a:endParaRPr>
          </a:p>
          <a:p>
            <a:endParaRPr lang="en-US" dirty="0">
              <a:cs typeface="Calibri"/>
            </a:endParaRPr>
          </a:p>
          <a:p>
            <a:r>
              <a:rPr lang="en-US" dirty="0">
                <a:cs typeface="Calibri"/>
              </a:rPr>
              <a:t>Did not exist before AHC – DCPCA emerged as leader thanks to primary care/FQHC role, experience with matching tech to community needs</a:t>
            </a:r>
          </a:p>
        </p:txBody>
      </p:sp>
      <p:sp>
        <p:nvSpPr>
          <p:cNvPr id="4" name="Slide Number Placeholder 3"/>
          <p:cNvSpPr>
            <a:spLocks noGrp="1"/>
          </p:cNvSpPr>
          <p:nvPr>
            <p:ph type="sldNum" sz="quarter" idx="10"/>
          </p:nvPr>
        </p:nvSpPr>
        <p:spPr/>
        <p:txBody>
          <a:bodyPr/>
          <a:lstStyle/>
          <a:p>
            <a:fld id="{EEB3B45D-C8B8-4F84-8679-3B95AB172955}" type="slidenum">
              <a:rPr lang="en-US" smtClean="0"/>
              <a:t>6</a:t>
            </a:fld>
            <a:endParaRPr lang="en-US"/>
          </a:p>
        </p:txBody>
      </p:sp>
    </p:spTree>
    <p:extLst>
      <p:ext uri="{BB962C8B-B14F-4D97-AF65-F5344CB8AC3E}">
        <p14:creationId xmlns:p14="http://schemas.microsoft.com/office/powerpoint/2010/main" val="283856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7200">
              <a:defRPr/>
            </a:pPr>
            <a:fld id="{CCC6DA3A-38FA-4C9C-AB3F-109DAAE521CD}" type="slidenum">
              <a:rPr lang="en-US" smtClean="0">
                <a:solidFill>
                  <a:prstClr val="black"/>
                </a:solidFill>
              </a:rPr>
              <a:pPr defTabSz="457200">
                <a:defRPr/>
              </a:pPr>
              <a:t>7</a:t>
            </a:fld>
            <a:endParaRPr lang="en-US">
              <a:solidFill>
                <a:prstClr val="black"/>
              </a:solidFill>
            </a:endParaRPr>
          </a:p>
        </p:txBody>
      </p:sp>
    </p:spTree>
    <p:extLst>
      <p:ext uri="{BB962C8B-B14F-4D97-AF65-F5344CB8AC3E}">
        <p14:creationId xmlns:p14="http://schemas.microsoft.com/office/powerpoint/2010/main" val="251548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mn-lt"/>
                <a:cs typeface="+mn-lt"/>
              </a:rPr>
              <a:t>Findings can offer insight on </a:t>
            </a:r>
            <a:r>
              <a:rPr lang="en-US" dirty="0" err="1">
                <a:ea typeface="+mn-lt"/>
                <a:cs typeface="+mn-lt"/>
              </a:rPr>
              <a:t>CoRIE</a:t>
            </a:r>
            <a:r>
              <a:rPr lang="en-US" dirty="0">
                <a:ea typeface="+mn-lt"/>
                <a:cs typeface="+mn-lt"/>
              </a:rPr>
              <a:t> technical solution</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HIE Action Team </a:t>
            </a:r>
            <a:r>
              <a:rPr lang="en-US" dirty="0">
                <a:effectLst/>
                <a:latin typeface="Arial" panose="020B0604020202020204" pitchFamily="34" charset="0"/>
                <a:ea typeface="Times New Roman" panose="02020603050405020304" pitchFamily="18" charset="0"/>
                <a:cs typeface="Arial" panose="020B0604020202020204" pitchFamily="34" charset="0"/>
              </a:rPr>
              <a:t>developed and used standardized questionnaire to assess approaches to stakeholder engagement, data and privacy, information exchange across different systems, and specific use cases.</a:t>
            </a:r>
          </a:p>
          <a:p>
            <a:endParaRPr lang="en-US" dirty="0"/>
          </a:p>
        </p:txBody>
      </p:sp>
      <p:sp>
        <p:nvSpPr>
          <p:cNvPr id="4" name="Slide Number Placeholder 3"/>
          <p:cNvSpPr>
            <a:spLocks noGrp="1"/>
          </p:cNvSpPr>
          <p:nvPr>
            <p:ph type="sldNum" sz="quarter" idx="5"/>
          </p:nvPr>
        </p:nvSpPr>
        <p:spPr/>
        <p:txBody>
          <a:bodyPr/>
          <a:lstStyle/>
          <a:p>
            <a:fld id="{E7068CCD-EB95-424E-9E8A-484AB8DC382E}" type="slidenum">
              <a:rPr lang="en-US" smtClean="0"/>
              <a:t>8</a:t>
            </a:fld>
            <a:endParaRPr lang="en-US"/>
          </a:p>
        </p:txBody>
      </p:sp>
    </p:spTree>
    <p:extLst>
      <p:ext uri="{BB962C8B-B14F-4D97-AF65-F5344CB8AC3E}">
        <p14:creationId xmlns:p14="http://schemas.microsoft.com/office/powerpoint/2010/main" val="417142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Technology solution should:</a:t>
            </a:r>
          </a:p>
          <a:p>
            <a:pPr marL="742950" lvl="1" indent="-285750">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Be easy-to-use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Be compatible with provider EHRs </a:t>
            </a:r>
          </a:p>
          <a:p>
            <a:pPr marL="742950" lvl="1" indent="-285750">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Be compatible with existing tools and workflows on the CBO side,</a:t>
            </a:r>
          </a:p>
          <a:p>
            <a:pPr marL="742950" lvl="1" indent="-285750">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Enable screening data capture and referrals through multiple interfaces</a:t>
            </a:r>
          </a:p>
          <a:p>
            <a:pPr marL="742950" lvl="1" indent="-285750">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Allow closed loop referrals with notifications and confirmations to both provider and CBOs</a:t>
            </a:r>
          </a:p>
          <a:p>
            <a:pPr marL="742950" lvl="1" indent="-285750">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Enable notifications when patients interact with providers in the system allowing case managers to follow up and check-in</a:t>
            </a:r>
          </a:p>
          <a:p>
            <a:pPr marL="742950" lvl="1" indent="-285750">
              <a:buFont typeface="Arial" panose="020B0604020202020204" pitchFamily="34" charset="0"/>
              <a:buChar char="•"/>
              <a:tabLst>
                <a:tab pos="457200" algn="l"/>
                <a:tab pos="457200" algn="l"/>
              </a:tabLst>
            </a:pPr>
            <a:r>
              <a:rPr lang="en-US" sz="1300" dirty="0">
                <a:latin typeface="Arial" panose="020B0604020202020204" pitchFamily="34" charset="0"/>
                <a:ea typeface="Times New Roman" panose="02020603050405020304" pitchFamily="18" charset="0"/>
                <a:cs typeface="Arial" panose="020B0604020202020204" pitchFamily="34" charset="0"/>
              </a:rPr>
              <a:t>Enable screening and referral information to be shared and displayed regardless of how it was collected</a:t>
            </a:r>
          </a:p>
          <a:p>
            <a:pPr marL="742950" lvl="1" indent="-285750">
              <a:buFont typeface="Arial" panose="020B0604020202020204" pitchFamily="34" charset="0"/>
              <a:buChar char="•"/>
              <a:tabLst>
                <a:tab pos="457200" algn="l"/>
                <a:tab pos="457200" algn="l"/>
              </a:tabLst>
            </a:pPr>
            <a:r>
              <a:rPr lang="en-US" sz="1300" dirty="0">
                <a:effectLst/>
                <a:latin typeface="Arial" panose="020B0604020202020204" pitchFamily="34" charset="0"/>
                <a:ea typeface="Times New Roman" panose="02020603050405020304" pitchFamily="18" charset="0"/>
                <a:cs typeface="Arial" panose="020B0604020202020204" pitchFamily="34" charset="0"/>
              </a:rPr>
              <a:t>Youth development programs (i.e.  Chicago’s </a:t>
            </a:r>
            <a:r>
              <a:rPr lang="en-US" sz="1300" dirty="0" err="1">
                <a:effectLst/>
                <a:latin typeface="Arial" panose="020B0604020202020204" pitchFamily="34" charset="0"/>
                <a:ea typeface="Times New Roman" panose="02020603050405020304" pitchFamily="18" charset="0"/>
                <a:cs typeface="Arial" panose="020B0604020202020204" pitchFamily="34" charset="0"/>
              </a:rPr>
              <a:t>MapsCorp</a:t>
            </a:r>
            <a:r>
              <a:rPr lang="en-US" sz="1300" dirty="0">
                <a:effectLst/>
                <a:latin typeface="Arial" panose="020B0604020202020204" pitchFamily="34" charset="0"/>
                <a:ea typeface="Times New Roman" panose="02020603050405020304" pitchFamily="18" charset="0"/>
                <a:cs typeface="Arial" panose="020B0604020202020204" pitchFamily="34" charset="0"/>
              </a:rPr>
              <a:t>) to keep resource inventory up-to-date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FY1Needs and approaches to enhance ability to address health care and social needs</a:t>
            </a:r>
          </a:p>
          <a:p>
            <a:pPr marL="742950" lvl="1" indent="-285750">
              <a:buFont typeface="Arial" panose="020B0604020202020204" pitchFamily="34" charset="0"/>
              <a:buChar char="•"/>
            </a:pPr>
            <a:r>
              <a:rPr lang="en-US" dirty="0"/>
              <a:t>Priorities for the domains used to conduct social determinants of health screening and make referrals</a:t>
            </a:r>
          </a:p>
          <a:p>
            <a:pPr marL="742950" lvl="1" indent="-285750">
              <a:buFont typeface="Arial" panose="020B0604020202020204" pitchFamily="34" charset="0"/>
              <a:buChar char="•"/>
            </a:pPr>
            <a:r>
              <a:rPr lang="en-US" dirty="0"/>
              <a:t>Priorities regarding the features or specialized requirements for the technical platform</a:t>
            </a:r>
          </a:p>
          <a:p>
            <a:pPr marL="742950" lvl="1" indent="-285750">
              <a:buFont typeface="Arial" panose="020B0604020202020204" pitchFamily="34" charset="0"/>
              <a:buChar char="•"/>
            </a:pPr>
            <a:r>
              <a:rPr lang="en-US" dirty="0"/>
              <a:t>Priorities for future state of screen, refer, fulfill, and feedback</a:t>
            </a:r>
          </a:p>
          <a:p>
            <a:pPr marL="742950" lvl="1" indent="-285750">
              <a:buFont typeface="Arial" panose="020B0604020202020204" pitchFamily="34" charset="0"/>
              <a:buChar char="•"/>
            </a:pPr>
            <a:r>
              <a:rPr lang="en-US" sz="1200" b="1" dirty="0">
                <a:solidFill>
                  <a:srgbClr val="1A4A7E"/>
                </a:solidFill>
                <a:latin typeface="Arial" panose="020B0604020202020204" pitchFamily="34" charset="0"/>
                <a:ea typeface="+mn-ea"/>
                <a:cs typeface="Arial" panose="020B0604020202020204" pitchFamily="34" charset="0"/>
              </a:rPr>
              <a:t>Stakeholders provided insight on current SDOH workflows and priority key domains</a:t>
            </a:r>
          </a:p>
          <a:p>
            <a:pPr marL="742950" lvl="1" indent="-285750">
              <a:buFont typeface="Arial" panose="020B0604020202020204" pitchFamily="34" charset="0"/>
              <a:buChar char="•"/>
            </a:pPr>
            <a:endParaRPr lang="en-US" sz="1200" b="1" dirty="0">
              <a:solidFill>
                <a:srgbClr val="1A4A7E"/>
              </a:solidFill>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Times New Roman" panose="02020603050405020304" pitchFamily="18" charset="0"/>
                <a:cs typeface="Arial" panose="020B0604020202020204" pitchFamily="34" charset="0"/>
              </a:rPr>
              <a:t>Ensure care partners </a:t>
            </a:r>
            <a:r>
              <a:rPr lang="en-US" sz="1200" b="1" dirty="0">
                <a:latin typeface="Arial" panose="020B0604020202020204" pitchFamily="34" charset="0"/>
                <a:ea typeface="Times New Roman" panose="02020603050405020304" pitchFamily="18" charset="0"/>
                <a:cs typeface="Arial" panose="020B0604020202020204" pitchFamily="34" charset="0"/>
              </a:rPr>
              <a:t>can view the same information via DC HIE regardless of the vendor platform they use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7068CCD-EB95-424E-9E8A-484AB8DC382E}" type="slidenum">
              <a:rPr lang="en-US" smtClean="0"/>
              <a:t>9</a:t>
            </a:fld>
            <a:endParaRPr lang="en-US"/>
          </a:p>
        </p:txBody>
      </p:sp>
    </p:spTree>
    <p:extLst>
      <p:ext uri="{BB962C8B-B14F-4D97-AF65-F5344CB8AC3E}">
        <p14:creationId xmlns:p14="http://schemas.microsoft.com/office/powerpoint/2010/main" val="320052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469E-676C-4C50-97F2-E63C7DE7F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0BD2D-62CF-4994-BFEB-A3523265A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437959-780D-41FA-AF4D-0530F29371EA}"/>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5" name="Footer Placeholder 4">
            <a:extLst>
              <a:ext uri="{FF2B5EF4-FFF2-40B4-BE49-F238E27FC236}">
                <a16:creationId xmlns:a16="http://schemas.microsoft.com/office/drawing/2014/main" id="{726D0ECA-6D9B-4296-A6FC-8162B99F5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20BC5-35ED-47A8-A62C-7CE4E29BC968}"/>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42327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3DC1-DDA3-4A33-A807-CCE3A9152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F33358-A30A-4F77-8B45-D1902C8FA8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77AA-F4C6-4480-BD73-4C458C39906E}"/>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5" name="Footer Placeholder 4">
            <a:extLst>
              <a:ext uri="{FF2B5EF4-FFF2-40B4-BE49-F238E27FC236}">
                <a16:creationId xmlns:a16="http://schemas.microsoft.com/office/drawing/2014/main" id="{ACCBDF31-5A68-4BAB-9A9F-12A0C5231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777AE-D2DE-4ADA-B041-603E66E6B5D5}"/>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366831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3097F3-12A8-4F56-8FB8-905706CCBD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78BF7-9560-4850-8201-836C09CA0F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98799-3120-475E-8626-A142B63E02BC}"/>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5" name="Footer Placeholder 4">
            <a:extLst>
              <a:ext uri="{FF2B5EF4-FFF2-40B4-BE49-F238E27FC236}">
                <a16:creationId xmlns:a16="http://schemas.microsoft.com/office/drawing/2014/main" id="{F8A7DF53-D64E-4C7A-AF2D-BCD1273B5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0A86F-68C4-4D65-8DFF-C5D781A086BE}"/>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23071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66D1-35CA-4FAC-A2D2-98D532732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D6B5B-0046-4C24-BEC1-E166EA14C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15A3D-386E-47C2-8892-24DCF5DBD2DD}"/>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5" name="Footer Placeholder 4">
            <a:extLst>
              <a:ext uri="{FF2B5EF4-FFF2-40B4-BE49-F238E27FC236}">
                <a16:creationId xmlns:a16="http://schemas.microsoft.com/office/drawing/2014/main" id="{D4E9EE57-EDAD-4779-ABC2-8BF27AD26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B584E-FAF1-4DCB-B902-153F23D2C067}"/>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21024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E303-7265-49E8-8C45-264147421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B6C2B3-639C-4668-9D28-8585C4DC2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7204F0-4DC3-41B2-86BE-1F55853075E4}"/>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5" name="Footer Placeholder 4">
            <a:extLst>
              <a:ext uri="{FF2B5EF4-FFF2-40B4-BE49-F238E27FC236}">
                <a16:creationId xmlns:a16="http://schemas.microsoft.com/office/drawing/2014/main" id="{4369D0CB-DEC1-43A3-96DC-EBB856E3D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D92B8-9712-468B-9D32-E575F9AF6E28}"/>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74270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A7CB-5720-4A0C-AE1D-86B240140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43B23-1CF3-496B-A92E-51EBDE8003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381EB-E045-4609-9BE8-8CF737CC4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FEEDF-CBD2-4D62-950F-A207C5661B79}"/>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6" name="Footer Placeholder 5">
            <a:extLst>
              <a:ext uri="{FF2B5EF4-FFF2-40B4-BE49-F238E27FC236}">
                <a16:creationId xmlns:a16="http://schemas.microsoft.com/office/drawing/2014/main" id="{0D07F3C1-E1B6-468E-AE1E-73EDDE998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4981D-3B67-4DDF-960D-B6F0E2D18768}"/>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249294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A179-4A87-499E-A4F9-B5CF954FF2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48F48-3111-4CC3-BA64-00CB6B0C2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BF2A9-1309-488B-9462-450B39877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0FFA0C-57F0-41D4-9CED-4F044F97D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E01D2F-43FF-4A40-8C1A-AA39DA41E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D54E17-D11A-4EB5-BCF5-E69402A1C4BC}"/>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8" name="Footer Placeholder 7">
            <a:extLst>
              <a:ext uri="{FF2B5EF4-FFF2-40B4-BE49-F238E27FC236}">
                <a16:creationId xmlns:a16="http://schemas.microsoft.com/office/drawing/2014/main" id="{52BF8FC7-F73E-49A7-A5C3-86A9DE7AF3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912F07-AE7C-4163-8D68-9435E84423BC}"/>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118173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0229-972F-4BB7-B628-C1F34AF104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0B6744-0985-41A2-8CFB-3ACF12CAFCD4}"/>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4" name="Footer Placeholder 3">
            <a:extLst>
              <a:ext uri="{FF2B5EF4-FFF2-40B4-BE49-F238E27FC236}">
                <a16:creationId xmlns:a16="http://schemas.microsoft.com/office/drawing/2014/main" id="{B5EE03BC-2543-4338-A7CB-E2F1624782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4BD07-EBB5-4366-A4A0-2C2F306DB1F3}"/>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191988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28E94-344D-47BD-AD85-16CA7E919682}"/>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3" name="Footer Placeholder 2">
            <a:extLst>
              <a:ext uri="{FF2B5EF4-FFF2-40B4-BE49-F238E27FC236}">
                <a16:creationId xmlns:a16="http://schemas.microsoft.com/office/drawing/2014/main" id="{3842F7C7-538D-4C40-93C8-220156791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13F74-1944-4B81-A31A-ABA2CEF39ABB}"/>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280538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BD73-50F3-4C4E-B877-66C64628F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81677F-188B-4176-9097-0CA8128F2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AC756B-6DE6-463E-88C2-C83DDDE08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21563-0AA2-47C2-A2AB-3011FDC94AD5}"/>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6" name="Footer Placeholder 5">
            <a:extLst>
              <a:ext uri="{FF2B5EF4-FFF2-40B4-BE49-F238E27FC236}">
                <a16:creationId xmlns:a16="http://schemas.microsoft.com/office/drawing/2014/main" id="{0C082A7D-26F7-42CD-829F-614DE0DB6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6ADD4-7F44-4C7F-9A14-A66E1A176775}"/>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322317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D52A-3792-489C-A3C1-C6DC7BEF7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5C7C7-0D10-4E07-A4D3-B0C41B01E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D7F0E-68D9-41D4-ACA5-510CD25C7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16E71-A5BA-44B1-A97E-6B31B85A2A83}"/>
              </a:ext>
            </a:extLst>
          </p:cNvPr>
          <p:cNvSpPr>
            <a:spLocks noGrp="1"/>
          </p:cNvSpPr>
          <p:nvPr>
            <p:ph type="dt" sz="half" idx="10"/>
          </p:nvPr>
        </p:nvSpPr>
        <p:spPr/>
        <p:txBody>
          <a:bodyPr/>
          <a:lstStyle/>
          <a:p>
            <a:fld id="{5D0C7064-0C12-4761-BF9C-FACF826F0EEB}" type="datetimeFigureOut">
              <a:rPr lang="en-US" smtClean="0"/>
              <a:t>7/1/2022</a:t>
            </a:fld>
            <a:endParaRPr lang="en-US"/>
          </a:p>
        </p:txBody>
      </p:sp>
      <p:sp>
        <p:nvSpPr>
          <p:cNvPr id="6" name="Footer Placeholder 5">
            <a:extLst>
              <a:ext uri="{FF2B5EF4-FFF2-40B4-BE49-F238E27FC236}">
                <a16:creationId xmlns:a16="http://schemas.microsoft.com/office/drawing/2014/main" id="{324E26A1-B0BD-4C58-AC5C-84699CC0C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95DE9-0D99-4867-8C7E-A54495132586}"/>
              </a:ext>
            </a:extLst>
          </p:cNvPr>
          <p:cNvSpPr>
            <a:spLocks noGrp="1"/>
          </p:cNvSpPr>
          <p:nvPr>
            <p:ph type="sldNum" sz="quarter" idx="12"/>
          </p:nvPr>
        </p:nvSpPr>
        <p:spPr/>
        <p:txBody>
          <a:bodyPr/>
          <a:lstStyle/>
          <a:p>
            <a:fld id="{CA4310DF-824D-4CA8-A07B-977EEC18DE42}" type="slidenum">
              <a:rPr lang="en-US" smtClean="0"/>
              <a:t>‹#›</a:t>
            </a:fld>
            <a:endParaRPr lang="en-US"/>
          </a:p>
        </p:txBody>
      </p:sp>
    </p:spTree>
    <p:extLst>
      <p:ext uri="{BB962C8B-B14F-4D97-AF65-F5344CB8AC3E}">
        <p14:creationId xmlns:p14="http://schemas.microsoft.com/office/powerpoint/2010/main" val="276927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1F3BC-C776-4458-A3FF-8F0AE71A9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D93A94-55F6-44F8-87DF-3499E9AD2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0DDBB-B223-49C5-B1B6-734DA66F3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C7064-0C12-4761-BF9C-FACF826F0EEB}" type="datetimeFigureOut">
              <a:rPr lang="en-US" smtClean="0"/>
              <a:t>7/1/2022</a:t>
            </a:fld>
            <a:endParaRPr lang="en-US"/>
          </a:p>
        </p:txBody>
      </p:sp>
      <p:sp>
        <p:nvSpPr>
          <p:cNvPr id="5" name="Footer Placeholder 4">
            <a:extLst>
              <a:ext uri="{FF2B5EF4-FFF2-40B4-BE49-F238E27FC236}">
                <a16:creationId xmlns:a16="http://schemas.microsoft.com/office/drawing/2014/main" id="{BB242A39-64DA-46F2-950C-E8ECF32D0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DE106-C575-48A7-860C-3E6342725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10DF-824D-4CA8-A07B-977EEC18DE42}" type="slidenum">
              <a:rPr lang="en-US" smtClean="0"/>
              <a:t>‹#›</a:t>
            </a:fld>
            <a:endParaRPr lang="en-US"/>
          </a:p>
        </p:txBody>
      </p:sp>
    </p:spTree>
    <p:extLst>
      <p:ext uri="{BB962C8B-B14F-4D97-AF65-F5344CB8AC3E}">
        <p14:creationId xmlns:p14="http://schemas.microsoft.com/office/powerpoint/2010/main" val="3439741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dc.openreferral.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hcf.dc.gov/hitroadmap"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58720" y="136525"/>
            <a:ext cx="7264400" cy="3623725"/>
            <a:chOff x="381000" y="1143000"/>
            <a:chExt cx="8001000" cy="3505200"/>
          </a:xfrm>
        </p:grpSpPr>
        <p:sp>
          <p:nvSpPr>
            <p:cNvPr id="4" name="Rectangle 3"/>
            <p:cNvSpPr/>
            <p:nvPr/>
          </p:nvSpPr>
          <p:spPr>
            <a:xfrm>
              <a:off x="381000" y="1143000"/>
              <a:ext cx="8001000" cy="3505200"/>
            </a:xfrm>
            <a:prstGeom prst="rect">
              <a:avLst/>
            </a:prstGeom>
            <a:noFill/>
            <a:ln w="19050" cmpd="sng">
              <a:solidFill>
                <a:srgbClr val="00005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104901" y="1605867"/>
              <a:ext cx="6553200" cy="32547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cxnSp>
        <p:nvCxnSpPr>
          <p:cNvPr id="27" name="Straight Connector 26"/>
          <p:cNvCxnSpPr>
            <a:cxnSpLocks/>
          </p:cNvCxnSpPr>
          <p:nvPr/>
        </p:nvCxnSpPr>
        <p:spPr>
          <a:xfrm>
            <a:off x="3014536" y="5384606"/>
            <a:ext cx="6162932"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72845203-1CD1-4B91-83A9-36131587679E}"/>
              </a:ext>
            </a:extLst>
          </p:cNvPr>
          <p:cNvSpPr/>
          <p:nvPr/>
        </p:nvSpPr>
        <p:spPr>
          <a:xfrm>
            <a:off x="2468880" y="295018"/>
            <a:ext cx="7183120" cy="28546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3E55A2"/>
                </a:solidFill>
                <a:effectLst/>
                <a:uLnTx/>
                <a:uFillTx/>
                <a:latin typeface="Calibri" panose="020F0502020204030204"/>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A4A7E"/>
                </a:solidFill>
                <a:effectLst/>
                <a:uLnTx/>
                <a:uFillTx/>
                <a:latin typeface="Arial" panose="020B0604020202020204" pitchFamily="34" charset="0"/>
                <a:ea typeface="+mn-ea"/>
                <a:cs typeface="Arial" panose="020B0604020202020204" pitchFamily="34" charset="0"/>
              </a:rPr>
              <a:t>Community Resource Information and Exchange (CoRIE) Initiative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A4A7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1A4A7E"/>
                </a:solidFill>
                <a:latin typeface="Arial" panose="020B0604020202020204" pitchFamily="34" charset="0"/>
                <a:cs typeface="Arial" panose="020B0604020202020204" pitchFamily="34" charset="0"/>
              </a:rPr>
              <a:t>David Poms, DC Primary Care Association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E55A2"/>
              </a:solidFill>
              <a:effectLst/>
              <a:uLnTx/>
              <a:uFillTx/>
              <a:latin typeface="Calibri" panose="020F0502020204030204"/>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7131EAEA-1189-4F8B-A654-FB615BC67FD4}"/>
              </a:ext>
            </a:extLst>
          </p:cNvPr>
          <p:cNvPicPr>
            <a:picLocks noChangeAspect="1"/>
          </p:cNvPicPr>
          <p:nvPr/>
        </p:nvPicPr>
        <p:blipFill rotWithShape="1">
          <a:blip r:embed="rId3"/>
          <a:srcRect l="12722" t="12918" r="15646" b="33686"/>
          <a:stretch/>
        </p:blipFill>
        <p:spPr>
          <a:xfrm>
            <a:off x="5709526" y="3412250"/>
            <a:ext cx="933451" cy="676275"/>
          </a:xfrm>
          <a:prstGeom prst="rect">
            <a:avLst/>
          </a:prstGeom>
        </p:spPr>
      </p:pic>
      <p:sp>
        <p:nvSpPr>
          <p:cNvPr id="7" name="Rectangle 6">
            <a:extLst>
              <a:ext uri="{FF2B5EF4-FFF2-40B4-BE49-F238E27FC236}">
                <a16:creationId xmlns:a16="http://schemas.microsoft.com/office/drawing/2014/main" id="{8DF4FDF0-04EA-451A-B404-35EE1C600B4A}"/>
              </a:ext>
            </a:extLst>
          </p:cNvPr>
          <p:cNvSpPr/>
          <p:nvPr/>
        </p:nvSpPr>
        <p:spPr>
          <a:xfrm>
            <a:off x="3774440" y="4489915"/>
            <a:ext cx="4572000" cy="40011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4472C4">
                    <a:lumMod val="50000"/>
                  </a:srgbClr>
                </a:solidFill>
                <a:latin typeface="Calibri" panose="020F0502020204030204"/>
                <a:cs typeface="Times New Roman" panose="02020603050405020304" pitchFamily="18" charset="0"/>
              </a:rPr>
              <a:t>June 2</a:t>
            </a:r>
            <a:r>
              <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Times New Roman" panose="02020603050405020304" pitchFamily="18" charset="0"/>
              </a:rPr>
              <a:t>, 2022</a:t>
            </a:r>
            <a:endPar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Garamond"/>
            </a:endParaRPr>
          </a:p>
        </p:txBody>
      </p:sp>
      <p:pic>
        <p:nvPicPr>
          <p:cNvPr id="15" name="Picture 14">
            <a:extLst>
              <a:ext uri="{FF2B5EF4-FFF2-40B4-BE49-F238E27FC236}">
                <a16:creationId xmlns:a16="http://schemas.microsoft.com/office/drawing/2014/main" id="{C6943A41-0762-4C2C-AAE5-0ADC9BCA2D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58720" y="5619690"/>
            <a:ext cx="951858" cy="478972"/>
          </a:xfrm>
          <a:prstGeom prst="rect">
            <a:avLst/>
          </a:prstGeom>
          <a:noFill/>
          <a:ln>
            <a:noFill/>
          </a:ln>
        </p:spPr>
      </p:pic>
      <p:pic>
        <p:nvPicPr>
          <p:cNvPr id="1030" name="Picture 6" descr="The DC Community Resource Information Exchange: Phase One Report – Open  Referral">
            <a:extLst>
              <a:ext uri="{FF2B5EF4-FFF2-40B4-BE49-F238E27FC236}">
                <a16:creationId xmlns:a16="http://schemas.microsoft.com/office/drawing/2014/main" id="{2AB4906A-80F4-4173-9942-96D9124EA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023" y="5731818"/>
            <a:ext cx="1153706" cy="510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st, Affordable EHR Integration for HIEs | Smartlink Health Solutions">
            <a:extLst>
              <a:ext uri="{FF2B5EF4-FFF2-40B4-BE49-F238E27FC236}">
                <a16:creationId xmlns:a16="http://schemas.microsoft.com/office/drawing/2014/main" id="{C7C33950-1B59-4A16-866D-27F4361E89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770" t="21354" r="35435" b="25035"/>
          <a:stretch/>
        </p:blipFill>
        <p:spPr bwMode="auto">
          <a:xfrm>
            <a:off x="3653937" y="5546719"/>
            <a:ext cx="998341" cy="695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CHA">
            <a:extLst>
              <a:ext uri="{FF2B5EF4-FFF2-40B4-BE49-F238E27FC236}">
                <a16:creationId xmlns:a16="http://schemas.microsoft.com/office/drawing/2014/main" id="{E05C2642-9419-40CF-B467-F9CCEB3EDE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0868" y="5608884"/>
            <a:ext cx="1316350" cy="6473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75D81AE-A049-4969-BF5D-A02FCB355035}"/>
              </a:ext>
            </a:extLst>
          </p:cNvPr>
          <p:cNvPicPr>
            <a:picLocks noChangeAspect="1"/>
          </p:cNvPicPr>
          <p:nvPr/>
        </p:nvPicPr>
        <p:blipFill>
          <a:blip r:embed="rId8"/>
          <a:stretch>
            <a:fillRect/>
          </a:stretch>
        </p:blipFill>
        <p:spPr>
          <a:xfrm>
            <a:off x="4889452" y="5698392"/>
            <a:ext cx="2036007" cy="473490"/>
          </a:xfrm>
          <a:prstGeom prst="rect">
            <a:avLst/>
          </a:prstGeom>
        </p:spPr>
      </p:pic>
    </p:spTree>
    <p:extLst>
      <p:ext uri="{BB962C8B-B14F-4D97-AF65-F5344CB8AC3E}">
        <p14:creationId xmlns:p14="http://schemas.microsoft.com/office/powerpoint/2010/main" val="241185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4D39-2717-4046-B20D-A0A2659F6E0F}"/>
              </a:ext>
            </a:extLst>
          </p:cNvPr>
          <p:cNvSpPr>
            <a:spLocks noGrp="1"/>
          </p:cNvSpPr>
          <p:nvPr>
            <p:ph type="title"/>
          </p:nvPr>
        </p:nvSpPr>
        <p:spPr>
          <a:xfrm>
            <a:off x="534066" y="202814"/>
            <a:ext cx="10362534" cy="659789"/>
          </a:xfrm>
        </p:spPr>
        <p:txBody>
          <a:bodyPr>
            <a:normAutofit/>
          </a:bodyPr>
          <a:lstStyle/>
          <a:p>
            <a:r>
              <a:rPr lang="en-US" sz="2000" b="1" dirty="0">
                <a:solidFill>
                  <a:srgbClr val="1A4A7E"/>
                </a:solidFill>
                <a:latin typeface="Arial" panose="020B0604020202020204" pitchFamily="34" charset="0"/>
                <a:ea typeface="+mn-ea"/>
                <a:cs typeface="Arial" panose="020B0604020202020204" pitchFamily="34" charset="0"/>
              </a:rPr>
              <a:t>Stakeholders considered 3 technical options based on current SDOH workflows and priority key domains</a:t>
            </a:r>
          </a:p>
        </p:txBody>
      </p:sp>
      <p:sp>
        <p:nvSpPr>
          <p:cNvPr id="4" name="Slide Number Placeholder 3">
            <a:extLst>
              <a:ext uri="{FF2B5EF4-FFF2-40B4-BE49-F238E27FC236}">
                <a16:creationId xmlns:a16="http://schemas.microsoft.com/office/drawing/2014/main" id="{371C80A1-D395-44FE-A8E7-47F4DEFEAB89}"/>
              </a:ext>
            </a:extLst>
          </p:cNvPr>
          <p:cNvSpPr>
            <a:spLocks noGrp="1"/>
          </p:cNvSpPr>
          <p:nvPr>
            <p:ph type="sldNum" sz="quarter" idx="12"/>
          </p:nvPr>
        </p:nvSpPr>
        <p:spPr>
          <a:xfrm>
            <a:off x="8610600" y="6490164"/>
            <a:ext cx="2743200" cy="365125"/>
          </a:xfrm>
        </p:spPr>
        <p:txBody>
          <a:bodyPr/>
          <a:lstStyle/>
          <a:p>
            <a:fld id="{20D62569-6043-4C58-AE4C-B398A9557A26}" type="slidenum">
              <a:rPr lang="en-US" smtClean="0"/>
              <a:t>10</a:t>
            </a:fld>
            <a:endParaRPr lang="en-US"/>
          </a:p>
        </p:txBody>
      </p:sp>
      <p:cxnSp>
        <p:nvCxnSpPr>
          <p:cNvPr id="7" name="Straight Connector 6">
            <a:extLst>
              <a:ext uri="{FF2B5EF4-FFF2-40B4-BE49-F238E27FC236}">
                <a16:creationId xmlns:a16="http://schemas.microsoft.com/office/drawing/2014/main" id="{99AC3EAA-44AB-497A-9287-CB879C712AF9}"/>
              </a:ext>
            </a:extLst>
          </p:cNvPr>
          <p:cNvCxnSpPr>
            <a:cxnSpLocks/>
          </p:cNvCxnSpPr>
          <p:nvPr/>
        </p:nvCxnSpPr>
        <p:spPr>
          <a:xfrm>
            <a:off x="386575" y="831740"/>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97A08242-ED43-4EDB-AA35-7BC3622A15F3}"/>
              </a:ext>
            </a:extLst>
          </p:cNvPr>
          <p:cNvSpPr txBox="1"/>
          <p:nvPr/>
        </p:nvSpPr>
        <p:spPr>
          <a:xfrm>
            <a:off x="1382018" y="1126702"/>
            <a:ext cx="1120022" cy="369332"/>
          </a:xfrm>
          <a:prstGeom prst="rect">
            <a:avLst/>
          </a:prstGeom>
          <a:noFill/>
        </p:spPr>
        <p:txBody>
          <a:bodyPr wrap="square" lIns="91440" tIns="45720" rIns="91440" bIns="45720" rtlCol="0" anchor="t">
            <a:spAutoFit/>
          </a:bodyPr>
          <a:lstStyle/>
          <a:p>
            <a:r>
              <a:rPr lang="en-US" b="1">
                <a:latin typeface="Calibri"/>
              </a:rPr>
              <a:t>BUY</a:t>
            </a:r>
          </a:p>
        </p:txBody>
      </p:sp>
      <p:cxnSp>
        <p:nvCxnSpPr>
          <p:cNvPr id="11" name="Straight Connector 10">
            <a:extLst>
              <a:ext uri="{FF2B5EF4-FFF2-40B4-BE49-F238E27FC236}">
                <a16:creationId xmlns:a16="http://schemas.microsoft.com/office/drawing/2014/main" id="{31C44925-7CDB-4EF4-BC0D-AF3FD740C4A2}"/>
              </a:ext>
            </a:extLst>
          </p:cNvPr>
          <p:cNvCxnSpPr>
            <a:cxnSpLocks/>
          </p:cNvCxnSpPr>
          <p:nvPr/>
        </p:nvCxnSpPr>
        <p:spPr>
          <a:xfrm>
            <a:off x="1034980" y="1518395"/>
            <a:ext cx="1346479" cy="0"/>
          </a:xfrm>
          <a:prstGeom prst="line">
            <a:avLst/>
          </a:prstGeom>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45FCE229-E699-40F8-A13E-A40000E6B097}"/>
              </a:ext>
            </a:extLst>
          </p:cNvPr>
          <p:cNvSpPr txBox="1"/>
          <p:nvPr/>
        </p:nvSpPr>
        <p:spPr>
          <a:xfrm>
            <a:off x="5902798" y="1104341"/>
            <a:ext cx="1120022" cy="369332"/>
          </a:xfrm>
          <a:prstGeom prst="rect">
            <a:avLst/>
          </a:prstGeom>
          <a:noFill/>
        </p:spPr>
        <p:txBody>
          <a:bodyPr wrap="square" lIns="91440" tIns="45720" rIns="91440" bIns="45720" rtlCol="0" anchor="t">
            <a:spAutoFit/>
          </a:bodyPr>
          <a:lstStyle/>
          <a:p>
            <a:r>
              <a:rPr lang="en-US" b="1" dirty="0">
                <a:latin typeface="Calibri"/>
              </a:rPr>
              <a:t>BUILD</a:t>
            </a:r>
          </a:p>
        </p:txBody>
      </p:sp>
      <p:cxnSp>
        <p:nvCxnSpPr>
          <p:cNvPr id="13" name="Straight Connector 12">
            <a:extLst>
              <a:ext uri="{FF2B5EF4-FFF2-40B4-BE49-F238E27FC236}">
                <a16:creationId xmlns:a16="http://schemas.microsoft.com/office/drawing/2014/main" id="{E4964650-DFA0-4DE9-AE96-F3D3DDDF3DD9}"/>
              </a:ext>
            </a:extLst>
          </p:cNvPr>
          <p:cNvCxnSpPr>
            <a:cxnSpLocks/>
          </p:cNvCxnSpPr>
          <p:nvPr/>
        </p:nvCxnSpPr>
        <p:spPr>
          <a:xfrm>
            <a:off x="5351514" y="1506082"/>
            <a:ext cx="1547371" cy="0"/>
          </a:xfrm>
          <a:prstGeom prst="line">
            <a:avLst/>
          </a:prstGeom>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41E30908-8E2C-4619-A2B5-7FB38295710C}"/>
              </a:ext>
            </a:extLst>
          </p:cNvPr>
          <p:cNvSpPr txBox="1"/>
          <p:nvPr/>
        </p:nvSpPr>
        <p:spPr>
          <a:xfrm>
            <a:off x="9754989" y="1126702"/>
            <a:ext cx="1120022" cy="369332"/>
          </a:xfrm>
          <a:prstGeom prst="rect">
            <a:avLst/>
          </a:prstGeom>
          <a:noFill/>
        </p:spPr>
        <p:txBody>
          <a:bodyPr wrap="square" lIns="91440" tIns="45720" rIns="91440" bIns="45720" rtlCol="0" anchor="t">
            <a:spAutoFit/>
          </a:bodyPr>
          <a:lstStyle/>
          <a:p>
            <a:r>
              <a:rPr lang="en-US" b="1">
                <a:latin typeface="Calibri"/>
              </a:rPr>
              <a:t>BRIDGE</a:t>
            </a:r>
          </a:p>
        </p:txBody>
      </p:sp>
      <p:cxnSp>
        <p:nvCxnSpPr>
          <p:cNvPr id="16" name="Straight Connector 15">
            <a:extLst>
              <a:ext uri="{FF2B5EF4-FFF2-40B4-BE49-F238E27FC236}">
                <a16:creationId xmlns:a16="http://schemas.microsoft.com/office/drawing/2014/main" id="{E5DE5B76-684A-440E-897F-44EA3C370AE9}"/>
              </a:ext>
            </a:extLst>
          </p:cNvPr>
          <p:cNvCxnSpPr>
            <a:cxnSpLocks/>
          </p:cNvCxnSpPr>
          <p:nvPr/>
        </p:nvCxnSpPr>
        <p:spPr>
          <a:xfrm>
            <a:off x="140677" y="4531974"/>
            <a:ext cx="11917973"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360E06DE-9ECA-4C75-A845-263343DB0EB1}"/>
              </a:ext>
            </a:extLst>
          </p:cNvPr>
          <p:cNvSpPr txBox="1"/>
          <p:nvPr/>
        </p:nvSpPr>
        <p:spPr>
          <a:xfrm>
            <a:off x="301452" y="4715120"/>
            <a:ext cx="11503969" cy="369332"/>
          </a:xfrm>
          <a:prstGeom prst="rect">
            <a:avLst/>
          </a:prstGeom>
          <a:noFill/>
        </p:spPr>
        <p:txBody>
          <a:bodyPr wrap="square" lIns="91440" tIns="45720" rIns="91440" bIns="45720" rtlCol="0" anchor="t">
            <a:spAutoFit/>
          </a:bodyPr>
          <a:lstStyle/>
          <a:p>
            <a:pPr algn="ctr"/>
            <a:r>
              <a:rPr lang="en-US" b="1">
                <a:latin typeface="Calibri"/>
              </a:rPr>
              <a:t>District Stakeholder Recommendation: BRIDGE Option</a:t>
            </a:r>
          </a:p>
        </p:txBody>
      </p:sp>
      <p:sp>
        <p:nvSpPr>
          <p:cNvPr id="18" name="Oval 17">
            <a:extLst>
              <a:ext uri="{FF2B5EF4-FFF2-40B4-BE49-F238E27FC236}">
                <a16:creationId xmlns:a16="http://schemas.microsoft.com/office/drawing/2014/main" id="{E0C56675-B20D-45E0-97B5-A5139FFDB445}"/>
              </a:ext>
            </a:extLst>
          </p:cNvPr>
          <p:cNvSpPr/>
          <p:nvPr/>
        </p:nvSpPr>
        <p:spPr>
          <a:xfrm>
            <a:off x="1112540" y="1173691"/>
            <a:ext cx="284181" cy="26643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1</a:t>
            </a:r>
          </a:p>
        </p:txBody>
      </p:sp>
      <p:sp>
        <p:nvSpPr>
          <p:cNvPr id="21" name="Oval 20">
            <a:extLst>
              <a:ext uri="{FF2B5EF4-FFF2-40B4-BE49-F238E27FC236}">
                <a16:creationId xmlns:a16="http://schemas.microsoft.com/office/drawing/2014/main" id="{28DFAF2D-1FDB-4F21-844D-1A18AB970131}"/>
              </a:ext>
            </a:extLst>
          </p:cNvPr>
          <p:cNvSpPr/>
          <p:nvPr/>
        </p:nvSpPr>
        <p:spPr>
          <a:xfrm>
            <a:off x="5618617" y="1155218"/>
            <a:ext cx="284181" cy="26643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2</a:t>
            </a:r>
          </a:p>
        </p:txBody>
      </p:sp>
      <p:cxnSp>
        <p:nvCxnSpPr>
          <p:cNvPr id="22" name="Straight Connector 21">
            <a:extLst>
              <a:ext uri="{FF2B5EF4-FFF2-40B4-BE49-F238E27FC236}">
                <a16:creationId xmlns:a16="http://schemas.microsoft.com/office/drawing/2014/main" id="{B48EB98A-7495-4562-9613-4BB3471EEF19}"/>
              </a:ext>
            </a:extLst>
          </p:cNvPr>
          <p:cNvCxnSpPr>
            <a:cxnSpLocks/>
          </p:cNvCxnSpPr>
          <p:nvPr/>
        </p:nvCxnSpPr>
        <p:spPr>
          <a:xfrm flipV="1">
            <a:off x="9194232" y="1506082"/>
            <a:ext cx="1680779" cy="11646"/>
          </a:xfrm>
          <a:prstGeom prst="line">
            <a:avLst/>
          </a:prstGeom>
        </p:spPr>
        <p:style>
          <a:lnRef idx="3">
            <a:schemeClr val="accent3"/>
          </a:lnRef>
          <a:fillRef idx="0">
            <a:schemeClr val="accent3"/>
          </a:fillRef>
          <a:effectRef idx="2">
            <a:schemeClr val="accent3"/>
          </a:effectRef>
          <a:fontRef idx="minor">
            <a:schemeClr val="tx1"/>
          </a:fontRef>
        </p:style>
      </p:cxnSp>
      <p:sp>
        <p:nvSpPr>
          <p:cNvPr id="23" name="Oval 22">
            <a:extLst>
              <a:ext uri="{FF2B5EF4-FFF2-40B4-BE49-F238E27FC236}">
                <a16:creationId xmlns:a16="http://schemas.microsoft.com/office/drawing/2014/main" id="{6236E94A-E99C-4809-B8D0-AC29E1C8D250}"/>
              </a:ext>
            </a:extLst>
          </p:cNvPr>
          <p:cNvSpPr/>
          <p:nvPr/>
        </p:nvSpPr>
        <p:spPr>
          <a:xfrm>
            <a:off x="9458637" y="1166864"/>
            <a:ext cx="284181" cy="26643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3</a:t>
            </a:r>
          </a:p>
        </p:txBody>
      </p:sp>
      <p:sp>
        <p:nvSpPr>
          <p:cNvPr id="27" name="TextBox 26">
            <a:extLst>
              <a:ext uri="{FF2B5EF4-FFF2-40B4-BE49-F238E27FC236}">
                <a16:creationId xmlns:a16="http://schemas.microsoft.com/office/drawing/2014/main" id="{7F51D7AA-1EAF-4635-B3E3-2966C2449C6A}"/>
              </a:ext>
            </a:extLst>
          </p:cNvPr>
          <p:cNvSpPr txBox="1"/>
          <p:nvPr/>
        </p:nvSpPr>
        <p:spPr>
          <a:xfrm>
            <a:off x="255637" y="1600032"/>
            <a:ext cx="3372784" cy="2862322"/>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effectLst/>
                <a:latin typeface="+mn-lt"/>
                <a:ea typeface="+mn-ea"/>
                <a:cs typeface="+mn-cs"/>
              </a:rPr>
              <a:t>Involves the purchasing of a third-party solution</a:t>
            </a:r>
          </a:p>
          <a:p>
            <a:pPr marR="0" lvl="0" defTabSz="914400" rtl="0" eaLnBrk="1" fontAlgn="auto" latinLnBrk="0" hangingPunct="1">
              <a:lnSpc>
                <a:spcPct val="100000"/>
              </a:lnSpc>
              <a:spcBef>
                <a:spcPts val="0"/>
              </a:spcBef>
              <a:spcAft>
                <a:spcPts val="0"/>
              </a:spcAft>
              <a:buClrTx/>
              <a:buSzTx/>
              <a:tabLst/>
              <a:defRPr/>
            </a:pPr>
            <a:endParaRPr lang="en-US"/>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effectLst/>
                <a:latin typeface="+mn-lt"/>
                <a:ea typeface="+mn-ea"/>
                <a:cs typeface="+mn-cs"/>
              </a:rPr>
              <a:t>Procurement of a solution via this approach assumes the purchase or license of a commercially available product, software-as-a-service, or integrated platform and services approach. </a:t>
            </a:r>
            <a:endParaRPr lang="en-US" sz="1800"/>
          </a:p>
        </p:txBody>
      </p:sp>
      <p:sp>
        <p:nvSpPr>
          <p:cNvPr id="29" name="TextBox 28">
            <a:extLst>
              <a:ext uri="{FF2B5EF4-FFF2-40B4-BE49-F238E27FC236}">
                <a16:creationId xmlns:a16="http://schemas.microsoft.com/office/drawing/2014/main" id="{C5081512-DBE4-4038-B8D2-FBEB87CA2370}"/>
              </a:ext>
            </a:extLst>
          </p:cNvPr>
          <p:cNvSpPr txBox="1"/>
          <p:nvPr/>
        </p:nvSpPr>
        <p:spPr>
          <a:xfrm>
            <a:off x="4516262" y="1611107"/>
            <a:ext cx="3338380" cy="2585323"/>
          </a:xfrm>
          <a:prstGeom prst="rect">
            <a:avLst/>
          </a:prstGeom>
          <a:noFill/>
        </p:spPr>
        <p:txBody>
          <a:bodyPr wrap="square">
            <a:spAutoFit/>
          </a:bodyPr>
          <a:lstStyle/>
          <a:p>
            <a:pPr marL="285750" indent="-285750">
              <a:buFont typeface="Arial" panose="020B0604020202020204" pitchFamily="34" charset="0"/>
              <a:buChar char="•"/>
            </a:pPr>
            <a:r>
              <a:rPr lang="en-US" sz="1800"/>
              <a:t>Involves building out current infrastructure.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Assumes custom software development that may consist of a work-for-hire solution that is hosted and maintained within DC HIE or managed by the selected developer. </a:t>
            </a:r>
          </a:p>
        </p:txBody>
      </p:sp>
      <p:sp>
        <p:nvSpPr>
          <p:cNvPr id="31" name="TextBox 30">
            <a:extLst>
              <a:ext uri="{FF2B5EF4-FFF2-40B4-BE49-F238E27FC236}">
                <a16:creationId xmlns:a16="http://schemas.microsoft.com/office/drawing/2014/main" id="{BF434442-2820-4480-8D62-514599128AD3}"/>
              </a:ext>
            </a:extLst>
          </p:cNvPr>
          <p:cNvSpPr txBox="1"/>
          <p:nvPr/>
        </p:nvSpPr>
        <p:spPr>
          <a:xfrm>
            <a:off x="8555338" y="1616222"/>
            <a:ext cx="3755571" cy="120032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sz="1800" b="1" kern="1200">
                <a:solidFill>
                  <a:schemeClr val="dk1"/>
                </a:solidFill>
                <a:latin typeface="+mn-lt"/>
                <a:ea typeface="+mn-ea"/>
                <a:cs typeface="+mn-cs"/>
              </a:rPr>
              <a:t>Expanding current infrastructure</a:t>
            </a:r>
            <a:r>
              <a:rPr lang="en-US" sz="1800" kern="1200">
                <a:solidFill>
                  <a:schemeClr val="dk1"/>
                </a:solidFill>
                <a:latin typeface="+mn-lt"/>
                <a:ea typeface="+mn-ea"/>
                <a:cs typeface="+mn-cs"/>
              </a:rPr>
              <a:t> capabilities (“Build”) </a:t>
            </a:r>
            <a:r>
              <a:rPr lang="en-US" sz="1800" b="1" kern="1200">
                <a:solidFill>
                  <a:schemeClr val="dk1"/>
                </a:solidFill>
                <a:latin typeface="+mn-lt"/>
                <a:ea typeface="+mn-ea"/>
                <a:cs typeface="+mn-cs"/>
              </a:rPr>
              <a:t>and integrating with other platforms</a:t>
            </a:r>
            <a:r>
              <a:rPr lang="en-US" sz="1800" kern="1200">
                <a:solidFill>
                  <a:schemeClr val="dk1"/>
                </a:solidFill>
                <a:latin typeface="+mn-lt"/>
                <a:ea typeface="+mn-ea"/>
                <a:cs typeface="+mn-cs"/>
              </a:rPr>
              <a:t> that leverage community investments (“Buy”).</a:t>
            </a:r>
          </a:p>
        </p:txBody>
      </p:sp>
      <p:cxnSp>
        <p:nvCxnSpPr>
          <p:cNvPr id="32" name="Straight Connector 31">
            <a:extLst>
              <a:ext uri="{FF2B5EF4-FFF2-40B4-BE49-F238E27FC236}">
                <a16:creationId xmlns:a16="http://schemas.microsoft.com/office/drawing/2014/main" id="{1837452A-4162-450B-9354-76128C40EF02}"/>
              </a:ext>
            </a:extLst>
          </p:cNvPr>
          <p:cNvCxnSpPr>
            <a:cxnSpLocks/>
          </p:cNvCxnSpPr>
          <p:nvPr/>
        </p:nvCxnSpPr>
        <p:spPr>
          <a:xfrm>
            <a:off x="4108555" y="973394"/>
            <a:ext cx="0" cy="3401192"/>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56BC9D2E-02F5-4716-B719-9C4B7A356F0C}"/>
              </a:ext>
            </a:extLst>
          </p:cNvPr>
          <p:cNvCxnSpPr>
            <a:cxnSpLocks/>
          </p:cNvCxnSpPr>
          <p:nvPr/>
        </p:nvCxnSpPr>
        <p:spPr>
          <a:xfrm>
            <a:off x="8203648" y="943249"/>
            <a:ext cx="0" cy="3401192"/>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F0AFEB0C-CAB9-4B3A-8487-9AE9DE60EDE1}"/>
              </a:ext>
            </a:extLst>
          </p:cNvPr>
          <p:cNvSpPr txBox="1"/>
          <p:nvPr/>
        </p:nvSpPr>
        <p:spPr>
          <a:xfrm>
            <a:off x="1533452" y="5108442"/>
            <a:ext cx="9406514" cy="1477328"/>
          </a:xfrm>
          <a:prstGeom prst="rect">
            <a:avLst/>
          </a:prstGeom>
          <a:noFill/>
        </p:spPr>
        <p:txBody>
          <a:bodyPr wrap="square">
            <a:spAutoFit/>
          </a:bodyPr>
          <a:lstStyle/>
          <a:p>
            <a:pPr marL="742950" lvl="1" indent="-285750">
              <a:buFont typeface="Arial" panose="020B0604020202020204" pitchFamily="34" charset="0"/>
              <a:buChar char="•"/>
            </a:pPr>
            <a:r>
              <a:rPr lang="en-US" sz="1800"/>
              <a:t>Build upon current DC HIE capabilities.</a:t>
            </a:r>
          </a:p>
          <a:p>
            <a:pPr marL="742950" lvl="1" indent="-285750">
              <a:buFont typeface="Arial" panose="020B0604020202020204" pitchFamily="34" charset="0"/>
              <a:buChar char="•"/>
            </a:pPr>
            <a:r>
              <a:rPr lang="en-US" sz="1800"/>
              <a:t>Identify and assess gaps in current capabilities that could be addressed via a 3rd party platforms</a:t>
            </a:r>
            <a:r>
              <a:rPr lang="en-US" sz="1800">
                <a:solidFill>
                  <a:srgbClr val="FF0000"/>
                </a:solidFill>
              </a:rPr>
              <a:t> </a:t>
            </a:r>
            <a:r>
              <a:rPr lang="en-US" sz="1800"/>
              <a:t>to maximize adoption and use.  </a:t>
            </a:r>
          </a:p>
          <a:p>
            <a:pPr marL="742950" lvl="1" indent="-285750">
              <a:buFont typeface="Arial" panose="020B0604020202020204" pitchFamily="34" charset="0"/>
              <a:buChar char="•"/>
            </a:pPr>
            <a:r>
              <a:rPr lang="en-US" sz="1800"/>
              <a:t>Focus on optimizing of existing workflows that enhance community partnerships and achieve buy-in from system leaders through iterative development and quick wins.</a:t>
            </a:r>
          </a:p>
        </p:txBody>
      </p:sp>
      <p:sp>
        <p:nvSpPr>
          <p:cNvPr id="44" name="Rectangle 43">
            <a:extLst>
              <a:ext uri="{FF2B5EF4-FFF2-40B4-BE49-F238E27FC236}">
                <a16:creationId xmlns:a16="http://schemas.microsoft.com/office/drawing/2014/main" id="{1581B394-6418-47E4-AD68-FD9E0C7DD6B8}"/>
              </a:ext>
            </a:extLst>
          </p:cNvPr>
          <p:cNvSpPr/>
          <p:nvPr/>
        </p:nvSpPr>
        <p:spPr>
          <a:xfrm>
            <a:off x="1851102" y="4604547"/>
            <a:ext cx="8631044" cy="2039486"/>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81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6258E-2D9C-4141-BA22-3940C051402E}"/>
              </a:ext>
            </a:extLst>
          </p:cNvPr>
          <p:cNvSpPr/>
          <p:nvPr/>
        </p:nvSpPr>
        <p:spPr>
          <a:xfrm>
            <a:off x="391886" y="-47539"/>
            <a:ext cx="11408228" cy="707886"/>
          </a:xfrm>
          <a:prstGeom prst="rect">
            <a:avLst/>
          </a:prstGeom>
        </p:spPr>
        <p:txBody>
          <a:bodyPr wrap="square" lIns="91440" tIns="45720" rIns="91440" bIns="45720" anchor="t">
            <a:spAutoFit/>
          </a:bodyPr>
          <a:lstStyle/>
          <a:p>
            <a:r>
              <a:rPr lang="en-US" sz="2000" b="1" dirty="0">
                <a:solidFill>
                  <a:srgbClr val="1A4A7E"/>
                </a:solidFill>
                <a:latin typeface="Arial" panose="020B0604020202020204" pitchFamily="34" charset="0"/>
                <a:cs typeface="Arial" panose="020B0604020202020204" pitchFamily="34" charset="0"/>
              </a:rPr>
              <a:t>Since 2018 the DC HIE Demonstrated Substantial Progress to Expand the Network of Participating Users</a:t>
            </a:r>
          </a:p>
        </p:txBody>
      </p:sp>
      <p:pic>
        <p:nvPicPr>
          <p:cNvPr id="11" name="Picture 7">
            <a:extLst>
              <a:ext uri="{FF2B5EF4-FFF2-40B4-BE49-F238E27FC236}">
                <a16:creationId xmlns:a16="http://schemas.microsoft.com/office/drawing/2014/main" id="{EDFD66FB-F50C-4A05-B342-39FF5AA229F5}"/>
              </a:ext>
            </a:extLst>
          </p:cNvPr>
          <p:cNvPicPr>
            <a:picLocks noChangeAspect="1"/>
          </p:cNvPicPr>
          <p:nvPr/>
        </p:nvPicPr>
        <p:blipFill>
          <a:blip r:embed="rId3"/>
          <a:stretch>
            <a:fillRect/>
          </a:stretch>
        </p:blipFill>
        <p:spPr>
          <a:xfrm>
            <a:off x="6660954" y="1531449"/>
            <a:ext cx="3721225" cy="4369302"/>
          </a:xfrm>
          <a:prstGeom prst="rect">
            <a:avLst/>
          </a:prstGeom>
        </p:spPr>
      </p:pic>
      <p:sp>
        <p:nvSpPr>
          <p:cNvPr id="12" name="TextBox 11">
            <a:extLst>
              <a:ext uri="{FF2B5EF4-FFF2-40B4-BE49-F238E27FC236}">
                <a16:creationId xmlns:a16="http://schemas.microsoft.com/office/drawing/2014/main" id="{324A29CD-F316-46DF-BFE2-463919012F07}"/>
              </a:ext>
            </a:extLst>
          </p:cNvPr>
          <p:cNvSpPr txBox="1"/>
          <p:nvPr/>
        </p:nvSpPr>
        <p:spPr>
          <a:xfrm>
            <a:off x="6537765" y="917651"/>
            <a:ext cx="4600178" cy="646331"/>
          </a:xfrm>
          <a:prstGeom prst="rect">
            <a:avLst/>
          </a:prstGeom>
          <a:noFill/>
        </p:spPr>
        <p:txBody>
          <a:bodyPr wrap="square" lIns="91440" tIns="45720" rIns="91440" bIns="45720" rtlCol="0" anchor="t">
            <a:spAutoFit/>
          </a:bodyPr>
          <a:lstStyle/>
          <a:p>
            <a:r>
              <a:rPr lang="en-US" b="1">
                <a:latin typeface="Calibri"/>
              </a:rPr>
              <a:t>DC HIE Connectivity: DC and beyond the borders of the District </a:t>
            </a:r>
          </a:p>
        </p:txBody>
      </p:sp>
      <p:sp>
        <p:nvSpPr>
          <p:cNvPr id="13" name="TextBox 12">
            <a:extLst>
              <a:ext uri="{FF2B5EF4-FFF2-40B4-BE49-F238E27FC236}">
                <a16:creationId xmlns:a16="http://schemas.microsoft.com/office/drawing/2014/main" id="{1F98B5C5-9711-4DB3-AA0E-C1800F5D3CFA}"/>
              </a:ext>
            </a:extLst>
          </p:cNvPr>
          <p:cNvSpPr txBox="1"/>
          <p:nvPr/>
        </p:nvSpPr>
        <p:spPr>
          <a:xfrm>
            <a:off x="881746" y="1531449"/>
            <a:ext cx="4147457" cy="230832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dirty="0">
                <a:latin typeface="Calibri"/>
              </a:rPr>
              <a:t>8 Hospitals (all) </a:t>
            </a:r>
            <a:endParaRPr lang="en-US" dirty="0">
              <a:latin typeface="Calibri"/>
              <a:cs typeface="Calibri"/>
            </a:endParaRPr>
          </a:p>
          <a:p>
            <a:pPr marL="285750" indent="-285750">
              <a:buFont typeface="Wingdings" panose="05000000000000000000" pitchFamily="2" charset="2"/>
              <a:buChar char="§"/>
            </a:pPr>
            <a:r>
              <a:rPr lang="en-US" dirty="0">
                <a:latin typeface="Calibri"/>
              </a:rPr>
              <a:t>36 Long Term Care Facilities, including 15 Nursing Facilities; </a:t>
            </a:r>
          </a:p>
          <a:p>
            <a:pPr marL="285750" indent="-285750">
              <a:buFont typeface="Wingdings" panose="05000000000000000000" pitchFamily="2" charset="2"/>
              <a:buChar char="§"/>
            </a:pPr>
            <a:r>
              <a:rPr lang="en-US" dirty="0">
                <a:latin typeface="Calibri"/>
              </a:rPr>
              <a:t>20 Home Health Providers</a:t>
            </a:r>
            <a:endParaRPr lang="en-US" dirty="0">
              <a:latin typeface="Calibri"/>
              <a:cs typeface="Calibri"/>
            </a:endParaRPr>
          </a:p>
          <a:p>
            <a:pPr marL="285750" indent="-285750">
              <a:buFont typeface="Wingdings" panose="05000000000000000000" pitchFamily="2" charset="2"/>
              <a:buChar char="§"/>
            </a:pPr>
            <a:r>
              <a:rPr lang="en-US" dirty="0">
                <a:latin typeface="Calibri"/>
              </a:rPr>
              <a:t>8 Federally Qualified Health Centers (all) </a:t>
            </a:r>
            <a:endParaRPr lang="en-US" dirty="0">
              <a:latin typeface="Calibri"/>
              <a:cs typeface="Calibri"/>
            </a:endParaRPr>
          </a:p>
          <a:p>
            <a:pPr marL="285750" indent="-285750">
              <a:buFont typeface="Wingdings" panose="05000000000000000000" pitchFamily="2" charset="2"/>
              <a:buChar char="§"/>
            </a:pPr>
            <a:r>
              <a:rPr lang="en-US" dirty="0">
                <a:latin typeface="Calibri"/>
              </a:rPr>
              <a:t>30 Behavioral Health Providers </a:t>
            </a:r>
          </a:p>
          <a:p>
            <a:pPr marL="285750" indent="-285750">
              <a:buFont typeface="Wingdings" panose="05000000000000000000" pitchFamily="2" charset="2"/>
              <a:buChar char="§"/>
            </a:pPr>
            <a:r>
              <a:rPr lang="en-US" b="1" dirty="0">
                <a:latin typeface="Calibri"/>
              </a:rPr>
              <a:t>8 Community Based Organizations</a:t>
            </a:r>
          </a:p>
        </p:txBody>
      </p:sp>
      <p:sp>
        <p:nvSpPr>
          <p:cNvPr id="14" name="TextBox 13">
            <a:extLst>
              <a:ext uri="{FF2B5EF4-FFF2-40B4-BE49-F238E27FC236}">
                <a16:creationId xmlns:a16="http://schemas.microsoft.com/office/drawing/2014/main" id="{42034D9A-CEA4-4221-9019-CF33CE190FDD}"/>
              </a:ext>
            </a:extLst>
          </p:cNvPr>
          <p:cNvSpPr txBox="1"/>
          <p:nvPr/>
        </p:nvSpPr>
        <p:spPr>
          <a:xfrm>
            <a:off x="799211" y="943121"/>
            <a:ext cx="4447789" cy="646331"/>
          </a:xfrm>
          <a:prstGeom prst="rect">
            <a:avLst/>
          </a:prstGeom>
          <a:noFill/>
        </p:spPr>
        <p:txBody>
          <a:bodyPr wrap="square" lIns="91440" tIns="45720" rIns="91440" bIns="45720" rtlCol="0" anchor="t">
            <a:spAutoFit/>
          </a:bodyPr>
          <a:lstStyle/>
          <a:p>
            <a:r>
              <a:rPr lang="en-US" b="1">
                <a:latin typeface="Calibri"/>
              </a:rPr>
              <a:t>Today Major Providers and Health Systems are Connected</a:t>
            </a:r>
          </a:p>
        </p:txBody>
      </p:sp>
      <p:sp>
        <p:nvSpPr>
          <p:cNvPr id="15" name="Rectangle 14">
            <a:extLst>
              <a:ext uri="{FF2B5EF4-FFF2-40B4-BE49-F238E27FC236}">
                <a16:creationId xmlns:a16="http://schemas.microsoft.com/office/drawing/2014/main" id="{6437BD4B-993F-4F85-AB81-AC414BCC87AB}"/>
              </a:ext>
            </a:extLst>
          </p:cNvPr>
          <p:cNvSpPr/>
          <p:nvPr/>
        </p:nvSpPr>
        <p:spPr>
          <a:xfrm>
            <a:off x="940647" y="4447092"/>
            <a:ext cx="4876978" cy="2264407"/>
          </a:xfrm>
          <a:prstGeom prst="rect">
            <a:avLst/>
          </a:prstGeom>
          <a:no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Wingdings" panose="05000000000000000000" pitchFamily="2" charset="2"/>
              <a:buChar char="§"/>
            </a:pPr>
            <a:r>
              <a:rPr lang="en-US" b="1"/>
              <a:t>13,000+ approved users of the DC HIE </a:t>
            </a:r>
            <a:endParaRPr lang="en-US"/>
          </a:p>
          <a:p>
            <a:pPr marL="285750" indent="-285750">
              <a:buFont typeface="Wingdings" panose="05000000000000000000" pitchFamily="2" charset="2"/>
              <a:buChar char="§"/>
            </a:pPr>
            <a:r>
              <a:rPr lang="en-US" b="1">
                <a:cs typeface="Calibri"/>
              </a:rPr>
              <a:t>Patient Care Snapshot (Monthly Query) </a:t>
            </a:r>
          </a:p>
          <a:p>
            <a:pPr marL="742950" lvl="1" indent="-285750">
              <a:buFont typeface="Wingdings" panose="05000000000000000000" pitchFamily="2" charset="2"/>
              <a:buChar char="§"/>
            </a:pPr>
            <a:r>
              <a:rPr lang="en-US">
                <a:cs typeface="Calibri"/>
              </a:rPr>
              <a:t>1,156 users </a:t>
            </a:r>
          </a:p>
          <a:p>
            <a:pPr marL="285750" indent="-285750">
              <a:buFont typeface="Wingdings" panose="05000000000000000000" pitchFamily="2" charset="2"/>
              <a:buChar char="§"/>
            </a:pPr>
            <a:r>
              <a:rPr lang="en-US" b="1">
                <a:cs typeface="Calibri"/>
              </a:rPr>
              <a:t>Encounter Notification Services access </a:t>
            </a:r>
          </a:p>
          <a:p>
            <a:pPr marL="742950" lvl="1" indent="-285750">
              <a:buFont typeface="Wingdings" panose="05000000000000000000" pitchFamily="2" charset="2"/>
              <a:buChar char="§"/>
            </a:pPr>
            <a:r>
              <a:rPr lang="en-US">
                <a:cs typeface="Calibri"/>
              </a:rPr>
              <a:t>619 locations </a:t>
            </a:r>
          </a:p>
          <a:p>
            <a:pPr marL="285750" indent="-285750">
              <a:buFont typeface="Wingdings" panose="05000000000000000000" pitchFamily="2" charset="2"/>
              <a:buChar char="§"/>
            </a:pPr>
            <a:r>
              <a:rPr lang="en-US" b="1">
                <a:cs typeface="Calibri"/>
              </a:rPr>
              <a:t>Sharing Admit, discharge, transfer </a:t>
            </a:r>
          </a:p>
          <a:p>
            <a:pPr marL="742950" lvl="1" indent="-285750">
              <a:buFont typeface="Wingdings" panose="05000000000000000000" pitchFamily="2" charset="2"/>
              <a:buChar char="§"/>
            </a:pPr>
            <a:r>
              <a:rPr lang="en-US">
                <a:cs typeface="Calibri"/>
              </a:rPr>
              <a:t>~300 locations </a:t>
            </a:r>
          </a:p>
          <a:p>
            <a:pPr marL="285750" indent="-285750">
              <a:buFont typeface="Wingdings" panose="05000000000000000000" pitchFamily="2" charset="2"/>
              <a:buChar char="§"/>
            </a:pPr>
            <a:r>
              <a:rPr lang="en-US" b="1">
                <a:cs typeface="Calibri"/>
              </a:rPr>
              <a:t>Sharing Clinical care documentation</a:t>
            </a:r>
          </a:p>
          <a:p>
            <a:pPr marL="742950" lvl="1" indent="-285750">
              <a:buFont typeface="Wingdings" panose="05000000000000000000" pitchFamily="2" charset="2"/>
              <a:buChar char="§"/>
            </a:pPr>
            <a:r>
              <a:rPr lang="en-US">
                <a:cs typeface="Calibri"/>
              </a:rPr>
              <a:t>200+ locations</a:t>
            </a:r>
          </a:p>
        </p:txBody>
      </p:sp>
      <p:sp>
        <p:nvSpPr>
          <p:cNvPr id="16" name="TextBox 15">
            <a:extLst>
              <a:ext uri="{FF2B5EF4-FFF2-40B4-BE49-F238E27FC236}">
                <a16:creationId xmlns:a16="http://schemas.microsoft.com/office/drawing/2014/main" id="{72A9E100-E180-40C3-A4DD-152AB331DAA5}"/>
              </a:ext>
            </a:extLst>
          </p:cNvPr>
          <p:cNvSpPr txBox="1"/>
          <p:nvPr/>
        </p:nvSpPr>
        <p:spPr>
          <a:xfrm>
            <a:off x="906902" y="3994509"/>
            <a:ext cx="4624146" cy="335756"/>
          </a:xfrm>
          <a:prstGeom prst="rect">
            <a:avLst/>
          </a:prstGeom>
          <a:noFill/>
        </p:spPr>
        <p:txBody>
          <a:bodyPr wrap="square" lIns="91440" tIns="45720" rIns="91440" bIns="45720" rtlCol="0" anchor="t">
            <a:spAutoFit/>
          </a:bodyPr>
          <a:lstStyle/>
          <a:p>
            <a:r>
              <a:rPr lang="en-US" b="1">
                <a:latin typeface="Calibri"/>
              </a:rPr>
              <a:t>DC HIE Use at a Glance (as of March 2022)</a:t>
            </a:r>
          </a:p>
        </p:txBody>
      </p:sp>
      <p:cxnSp>
        <p:nvCxnSpPr>
          <p:cNvPr id="17" name="Straight Connector 16">
            <a:extLst>
              <a:ext uri="{FF2B5EF4-FFF2-40B4-BE49-F238E27FC236}">
                <a16:creationId xmlns:a16="http://schemas.microsoft.com/office/drawing/2014/main" id="{582C2086-E5C3-4F5A-B452-68CA9AF73FF9}"/>
              </a:ext>
            </a:extLst>
          </p:cNvPr>
          <p:cNvCxnSpPr>
            <a:cxnSpLocks/>
          </p:cNvCxnSpPr>
          <p:nvPr/>
        </p:nvCxnSpPr>
        <p:spPr>
          <a:xfrm>
            <a:off x="304800" y="703499"/>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21A86D07-86B1-4249-8E94-26C83B2BC4EA}"/>
              </a:ext>
            </a:extLst>
          </p:cNvPr>
          <p:cNvCxnSpPr>
            <a:cxnSpLocks/>
          </p:cNvCxnSpPr>
          <p:nvPr/>
        </p:nvCxnSpPr>
        <p:spPr>
          <a:xfrm>
            <a:off x="941266" y="1534938"/>
            <a:ext cx="406616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3795E0DC-9492-45C2-AD6A-6C83948B3AFC}"/>
              </a:ext>
            </a:extLst>
          </p:cNvPr>
          <p:cNvCxnSpPr>
            <a:cxnSpLocks/>
          </p:cNvCxnSpPr>
          <p:nvPr/>
        </p:nvCxnSpPr>
        <p:spPr>
          <a:xfrm>
            <a:off x="919490" y="4299905"/>
            <a:ext cx="4087943" cy="0"/>
          </a:xfrm>
          <a:prstGeom prst="line">
            <a:avLst/>
          </a:prstGeom>
        </p:spPr>
        <p:style>
          <a:lnRef idx="3">
            <a:schemeClr val="accent3"/>
          </a:lnRef>
          <a:fillRef idx="0">
            <a:schemeClr val="accent3"/>
          </a:fillRef>
          <a:effectRef idx="2">
            <a:schemeClr val="accent3"/>
          </a:effectRef>
          <a:fontRef idx="minor">
            <a:schemeClr val="tx1"/>
          </a:fontRef>
        </p:style>
      </p:cxnSp>
      <p:pic>
        <p:nvPicPr>
          <p:cNvPr id="20" name="Picture 19">
            <a:extLst>
              <a:ext uri="{FF2B5EF4-FFF2-40B4-BE49-F238E27FC236}">
                <a16:creationId xmlns:a16="http://schemas.microsoft.com/office/drawing/2014/main" id="{D31CC4B3-8FEF-4E73-9876-06D8B4A36BD9}"/>
              </a:ext>
            </a:extLst>
          </p:cNvPr>
          <p:cNvPicPr>
            <a:picLocks noChangeAspect="1"/>
          </p:cNvPicPr>
          <p:nvPr/>
        </p:nvPicPr>
        <p:blipFill>
          <a:blip r:embed="rId4"/>
          <a:stretch>
            <a:fillRect/>
          </a:stretch>
        </p:blipFill>
        <p:spPr>
          <a:xfrm>
            <a:off x="6111235" y="6120873"/>
            <a:ext cx="2036007" cy="473490"/>
          </a:xfrm>
          <a:prstGeom prst="rect">
            <a:avLst/>
          </a:prstGeom>
        </p:spPr>
      </p:pic>
      <p:sp>
        <p:nvSpPr>
          <p:cNvPr id="21" name="TextBox 20">
            <a:extLst>
              <a:ext uri="{FF2B5EF4-FFF2-40B4-BE49-F238E27FC236}">
                <a16:creationId xmlns:a16="http://schemas.microsoft.com/office/drawing/2014/main" id="{76EA52B9-8141-4E21-A794-E1D5FF42CC28}"/>
              </a:ext>
            </a:extLst>
          </p:cNvPr>
          <p:cNvSpPr txBox="1"/>
          <p:nvPr/>
        </p:nvSpPr>
        <p:spPr>
          <a:xfrm>
            <a:off x="8147242" y="6255809"/>
            <a:ext cx="4447789" cy="338554"/>
          </a:xfrm>
          <a:prstGeom prst="rect">
            <a:avLst/>
          </a:prstGeom>
          <a:noFill/>
        </p:spPr>
        <p:txBody>
          <a:bodyPr wrap="square" lIns="91440" tIns="45720" rIns="91440" bIns="45720" rtlCol="0" anchor="t">
            <a:spAutoFit/>
          </a:bodyPr>
          <a:lstStyle/>
          <a:p>
            <a:r>
              <a:rPr lang="en-US" sz="1600" b="1">
                <a:latin typeface="Calibri"/>
              </a:rPr>
              <a:t>is the District of Columbia’s Designated HIE</a:t>
            </a:r>
          </a:p>
        </p:txBody>
      </p:sp>
    </p:spTree>
    <p:extLst>
      <p:ext uri="{BB962C8B-B14F-4D97-AF65-F5344CB8AC3E}">
        <p14:creationId xmlns:p14="http://schemas.microsoft.com/office/powerpoint/2010/main" val="139979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C0B0B40-0741-4E31-B855-7CCB7F808D9F}"/>
              </a:ext>
            </a:extLst>
          </p:cNvPr>
          <p:cNvSpPr txBox="1">
            <a:spLocks/>
          </p:cNvSpPr>
          <p:nvPr/>
        </p:nvSpPr>
        <p:spPr>
          <a:xfrm>
            <a:off x="1988884" y="1104195"/>
            <a:ext cx="9743641" cy="61018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endParaRPr lang="en-US">
              <a:solidFill>
                <a:prstClr val="black"/>
              </a:solidFill>
              <a:latin typeface="Calibri" panose="020F0502020204030204"/>
            </a:endParaRPr>
          </a:p>
        </p:txBody>
      </p:sp>
      <p:sp>
        <p:nvSpPr>
          <p:cNvPr id="7" name="Rectangle 6">
            <a:extLst>
              <a:ext uri="{FF2B5EF4-FFF2-40B4-BE49-F238E27FC236}">
                <a16:creationId xmlns:a16="http://schemas.microsoft.com/office/drawing/2014/main" id="{0226258E-2D9C-4141-BA22-3940C051402E}"/>
              </a:ext>
            </a:extLst>
          </p:cNvPr>
          <p:cNvSpPr/>
          <p:nvPr/>
        </p:nvSpPr>
        <p:spPr>
          <a:xfrm>
            <a:off x="367990" y="15435"/>
            <a:ext cx="11418848" cy="646331"/>
          </a:xfrm>
          <a:prstGeom prst="rect">
            <a:avLst/>
          </a:prstGeom>
        </p:spPr>
        <p:txBody>
          <a:bodyPr wrap="square" lIns="91440" tIns="45720" rIns="91440" bIns="45720" anchor="t">
            <a:spAutoFit/>
          </a:bodyPr>
          <a:lstStyle/>
          <a:p>
            <a:pPr algn="l" defTabSz="342892">
              <a:lnSpc>
                <a:spcPct val="90000"/>
              </a:lnSpc>
            </a:pPr>
            <a:r>
              <a:rPr lang="en-US" sz="2000" b="1" dirty="0">
                <a:solidFill>
                  <a:srgbClr val="1A4A7E"/>
                </a:solidFill>
                <a:latin typeface="Arial" panose="020B0604020202020204" pitchFamily="34" charset="0"/>
                <a:cs typeface="Arial" panose="020B0604020202020204" pitchFamily="34" charset="0"/>
              </a:rPr>
              <a:t>The DC HIE is a health data utility with 6 reliable core capabilities that include SDOH screening, resource inventory, referral functions </a:t>
            </a:r>
          </a:p>
        </p:txBody>
      </p:sp>
      <p:sp>
        <p:nvSpPr>
          <p:cNvPr id="11" name="Content Placeholder 2">
            <a:extLst>
              <a:ext uri="{FF2B5EF4-FFF2-40B4-BE49-F238E27FC236}">
                <a16:creationId xmlns:a16="http://schemas.microsoft.com/office/drawing/2014/main" id="{576C95D6-EBED-4E03-BB2F-25877AF125F2}"/>
              </a:ext>
            </a:extLst>
          </p:cNvPr>
          <p:cNvSpPr txBox="1">
            <a:spLocks/>
          </p:cNvSpPr>
          <p:nvPr/>
        </p:nvSpPr>
        <p:spPr>
          <a:xfrm>
            <a:off x="3015664" y="1517233"/>
            <a:ext cx="6862273" cy="45763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13" name="Content Placeholder 2">
            <a:extLst>
              <a:ext uri="{FF2B5EF4-FFF2-40B4-BE49-F238E27FC236}">
                <a16:creationId xmlns:a16="http://schemas.microsoft.com/office/drawing/2014/main" id="{94E5E055-4771-44AA-A96A-8064A47B8391}"/>
              </a:ext>
            </a:extLst>
          </p:cNvPr>
          <p:cNvSpPr txBox="1">
            <a:spLocks/>
          </p:cNvSpPr>
          <p:nvPr/>
        </p:nvSpPr>
        <p:spPr>
          <a:xfrm>
            <a:off x="2794880" y="1562092"/>
            <a:ext cx="6862273" cy="45763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endParaRPr lang="en-US" sz="2100">
              <a:solidFill>
                <a:prstClr val="black"/>
              </a:solidFill>
              <a:latin typeface="Calibri" panose="020F0502020204030204"/>
            </a:endParaRPr>
          </a:p>
        </p:txBody>
      </p:sp>
      <p:sp>
        <p:nvSpPr>
          <p:cNvPr id="14" name="Rectangle 13">
            <a:extLst>
              <a:ext uri="{FF2B5EF4-FFF2-40B4-BE49-F238E27FC236}">
                <a16:creationId xmlns:a16="http://schemas.microsoft.com/office/drawing/2014/main" id="{566CEDE4-96A5-4126-B5DF-3787657800A1}"/>
              </a:ext>
            </a:extLst>
          </p:cNvPr>
          <p:cNvSpPr/>
          <p:nvPr/>
        </p:nvSpPr>
        <p:spPr>
          <a:xfrm>
            <a:off x="1696082" y="4184126"/>
            <a:ext cx="1298448" cy="603504"/>
          </a:xfrm>
          <a:prstGeom prst="rect">
            <a:avLst/>
          </a:prstGeom>
          <a:solidFill>
            <a:srgbClr val="1B4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Health Records</a:t>
            </a:r>
          </a:p>
        </p:txBody>
      </p:sp>
      <p:sp>
        <p:nvSpPr>
          <p:cNvPr id="15" name="Rectangle 14">
            <a:extLst>
              <a:ext uri="{FF2B5EF4-FFF2-40B4-BE49-F238E27FC236}">
                <a16:creationId xmlns:a16="http://schemas.microsoft.com/office/drawing/2014/main" id="{4F5E2C90-5A9C-49DC-9E1A-A9DAB26DC7AD}"/>
              </a:ext>
            </a:extLst>
          </p:cNvPr>
          <p:cNvSpPr/>
          <p:nvPr/>
        </p:nvSpPr>
        <p:spPr>
          <a:xfrm>
            <a:off x="1696087" y="5038959"/>
            <a:ext cx="1298448" cy="603504"/>
          </a:xfrm>
          <a:prstGeom prst="rect">
            <a:avLst/>
          </a:prstGeom>
          <a:solidFill>
            <a:srgbClr val="1B4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Patient Snapshot </a:t>
            </a:r>
          </a:p>
        </p:txBody>
      </p:sp>
      <p:sp>
        <p:nvSpPr>
          <p:cNvPr id="16" name="Rectangle 15">
            <a:extLst>
              <a:ext uri="{FF2B5EF4-FFF2-40B4-BE49-F238E27FC236}">
                <a16:creationId xmlns:a16="http://schemas.microsoft.com/office/drawing/2014/main" id="{1C3A4CB5-0CC4-4E22-A81A-0C1F555C02BE}"/>
              </a:ext>
            </a:extLst>
          </p:cNvPr>
          <p:cNvSpPr/>
          <p:nvPr/>
        </p:nvSpPr>
        <p:spPr>
          <a:xfrm>
            <a:off x="1693916" y="3296816"/>
            <a:ext cx="1298968" cy="671500"/>
          </a:xfrm>
          <a:prstGeom prst="rect">
            <a:avLst/>
          </a:prstGeom>
          <a:solidFill>
            <a:srgbClr val="1B4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ADT Alerts</a:t>
            </a:r>
          </a:p>
        </p:txBody>
      </p:sp>
      <p:sp>
        <p:nvSpPr>
          <p:cNvPr id="17" name="Rectangle 16">
            <a:extLst>
              <a:ext uri="{FF2B5EF4-FFF2-40B4-BE49-F238E27FC236}">
                <a16:creationId xmlns:a16="http://schemas.microsoft.com/office/drawing/2014/main" id="{02127941-1DA1-49FA-B100-05006C343817}"/>
              </a:ext>
            </a:extLst>
          </p:cNvPr>
          <p:cNvSpPr/>
          <p:nvPr/>
        </p:nvSpPr>
        <p:spPr>
          <a:xfrm>
            <a:off x="1696572" y="5826636"/>
            <a:ext cx="1298359" cy="600442"/>
          </a:xfrm>
          <a:prstGeom prst="rect">
            <a:avLst/>
          </a:prstGeom>
          <a:solidFill>
            <a:srgbClr val="1B4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Image Exchange</a:t>
            </a:r>
          </a:p>
        </p:txBody>
      </p:sp>
      <p:sp>
        <p:nvSpPr>
          <p:cNvPr id="18" name="Rectangle 17">
            <a:extLst>
              <a:ext uri="{FF2B5EF4-FFF2-40B4-BE49-F238E27FC236}">
                <a16:creationId xmlns:a16="http://schemas.microsoft.com/office/drawing/2014/main" id="{DDC8F358-8BB4-4C90-A3D2-3735B78066B6}"/>
              </a:ext>
            </a:extLst>
          </p:cNvPr>
          <p:cNvSpPr/>
          <p:nvPr/>
        </p:nvSpPr>
        <p:spPr>
          <a:xfrm>
            <a:off x="1429615" y="1038601"/>
            <a:ext cx="1624641" cy="1169551"/>
          </a:xfrm>
          <a:prstGeom prst="rect">
            <a:avLst/>
          </a:prstGeom>
        </p:spPr>
        <p:txBody>
          <a:bodyPr wrap="square">
            <a:spAutoFit/>
          </a:bodyPr>
          <a:lstStyle/>
          <a:p>
            <a:pPr algn="ctr" fontAlgn="ctr"/>
            <a:r>
              <a:rPr lang="en-US" sz="1400" b="1">
                <a:latin typeface="Segoe UI" panose="020B0502040204020203" pitchFamily="34" charset="0"/>
                <a:cs typeface="Segoe UI" panose="020B0502040204020203" pitchFamily="34" charset="0"/>
              </a:rPr>
              <a:t>Critical Infrastructure </a:t>
            </a:r>
            <a:br>
              <a:rPr lang="en-US" sz="1400" b="1">
                <a:latin typeface="Segoe UI" panose="020B0502040204020203" pitchFamily="34" charset="0"/>
                <a:cs typeface="Segoe UI" panose="020B0502040204020203" pitchFamily="34" charset="0"/>
              </a:rPr>
            </a:br>
            <a:r>
              <a:rPr lang="en-US" sz="1400" b="1">
                <a:latin typeface="Segoe UI" panose="020B0502040204020203" pitchFamily="34" charset="0"/>
                <a:cs typeface="Segoe UI" panose="020B0502040204020203" pitchFamily="34" charset="0"/>
              </a:rPr>
              <a:t>(e.g. Encounters and Alerts) Lookup)  </a:t>
            </a:r>
            <a:endParaRPr lang="en-US" sz="1400" b="1">
              <a:solidFill>
                <a:srgbClr val="000000"/>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60A4C96F-D3DF-4E14-AAFE-5EBF26B90C7B}"/>
              </a:ext>
            </a:extLst>
          </p:cNvPr>
          <p:cNvSpPr txBox="1"/>
          <p:nvPr/>
        </p:nvSpPr>
        <p:spPr>
          <a:xfrm>
            <a:off x="9871445" y="987050"/>
            <a:ext cx="1497587" cy="1169551"/>
          </a:xfrm>
          <a:prstGeom prst="rect">
            <a:avLst/>
          </a:prstGeom>
          <a:noFill/>
        </p:spPr>
        <p:txBody>
          <a:bodyPr wrap="square" rtlCol="0">
            <a:spAutoFit/>
          </a:bodyPr>
          <a:lstStyle/>
          <a:p>
            <a:pPr algn="ctr" fontAlgn="ctr"/>
            <a:r>
              <a:rPr lang="en-US" sz="1400" b="1">
                <a:latin typeface="Segoe UI" panose="020B0502040204020203" pitchFamily="34" charset="0"/>
                <a:cs typeface="Segoe UI" panose="020B0502040204020203" pitchFamily="34" charset="0"/>
              </a:rPr>
              <a:t>Advanced Analytics for Population Health Management</a:t>
            </a:r>
          </a:p>
        </p:txBody>
      </p:sp>
      <p:sp>
        <p:nvSpPr>
          <p:cNvPr id="20" name="TextBox 19">
            <a:extLst>
              <a:ext uri="{FF2B5EF4-FFF2-40B4-BE49-F238E27FC236}">
                <a16:creationId xmlns:a16="http://schemas.microsoft.com/office/drawing/2014/main" id="{EE1F4A7B-7BEC-4B7F-BFFB-F0E6BC30DC63}"/>
              </a:ext>
            </a:extLst>
          </p:cNvPr>
          <p:cNvSpPr txBox="1"/>
          <p:nvPr/>
        </p:nvSpPr>
        <p:spPr>
          <a:xfrm>
            <a:off x="4846802" y="1804702"/>
            <a:ext cx="1374971" cy="307777"/>
          </a:xfrm>
          <a:prstGeom prst="rect">
            <a:avLst/>
          </a:prstGeom>
          <a:noFill/>
        </p:spPr>
        <p:txBody>
          <a:bodyPr wrap="square" rtlCol="0">
            <a:spAutoFit/>
          </a:bodyPr>
          <a:lstStyle/>
          <a:p>
            <a:pPr algn="ctr" fontAlgn="ctr"/>
            <a:r>
              <a:rPr lang="en-US" sz="1400" b="1">
                <a:latin typeface="Segoe UI" panose="020B0502040204020203" pitchFamily="34" charset="0"/>
                <a:cs typeface="Segoe UI" panose="020B0502040204020203" pitchFamily="34" charset="0"/>
              </a:rPr>
              <a:t>Registries</a:t>
            </a:r>
          </a:p>
        </p:txBody>
      </p:sp>
      <p:sp>
        <p:nvSpPr>
          <p:cNvPr id="21" name="TextBox 20">
            <a:extLst>
              <a:ext uri="{FF2B5EF4-FFF2-40B4-BE49-F238E27FC236}">
                <a16:creationId xmlns:a16="http://schemas.microsoft.com/office/drawing/2014/main" id="{0150F413-2751-4DC6-B686-AA24E7F9B516}"/>
              </a:ext>
            </a:extLst>
          </p:cNvPr>
          <p:cNvSpPr txBox="1"/>
          <p:nvPr/>
        </p:nvSpPr>
        <p:spPr>
          <a:xfrm>
            <a:off x="6577168" y="1362826"/>
            <a:ext cx="1374971" cy="738664"/>
          </a:xfrm>
          <a:prstGeom prst="rect">
            <a:avLst/>
          </a:prstGeom>
          <a:noFill/>
        </p:spPr>
        <p:txBody>
          <a:bodyPr wrap="square" rtlCol="0">
            <a:spAutoFit/>
          </a:bodyPr>
          <a:lstStyle/>
          <a:p>
            <a:pPr algn="ctr" fontAlgn="ctr"/>
            <a:r>
              <a:rPr lang="en-US" sz="1400" b="1">
                <a:latin typeface="Segoe UI" panose="020B0502040204020203" pitchFamily="34" charset="0"/>
                <a:cs typeface="Segoe UI" panose="020B0502040204020203" pitchFamily="34" charset="0"/>
              </a:rPr>
              <a:t>Directory and Secure Messaging </a:t>
            </a:r>
          </a:p>
        </p:txBody>
      </p:sp>
      <p:sp>
        <p:nvSpPr>
          <p:cNvPr id="22" name="TextBox 21">
            <a:extLst>
              <a:ext uri="{FF2B5EF4-FFF2-40B4-BE49-F238E27FC236}">
                <a16:creationId xmlns:a16="http://schemas.microsoft.com/office/drawing/2014/main" id="{28C0CA3B-B01F-48B8-AD54-F4C841FF8FBD}"/>
              </a:ext>
            </a:extLst>
          </p:cNvPr>
          <p:cNvSpPr txBox="1"/>
          <p:nvPr/>
        </p:nvSpPr>
        <p:spPr>
          <a:xfrm>
            <a:off x="3336927" y="1830112"/>
            <a:ext cx="1374971" cy="307777"/>
          </a:xfrm>
          <a:prstGeom prst="rect">
            <a:avLst/>
          </a:prstGeom>
          <a:noFill/>
        </p:spPr>
        <p:txBody>
          <a:bodyPr wrap="square" rtlCol="0">
            <a:spAutoFit/>
          </a:bodyPr>
          <a:lstStyle/>
          <a:p>
            <a:pPr algn="ctr" fontAlgn="ctr"/>
            <a:r>
              <a:rPr lang="en-US" sz="1400" b="1">
                <a:latin typeface="Segoe UI" panose="020B0502040204020203" pitchFamily="34" charset="0"/>
                <a:cs typeface="Segoe UI" panose="020B0502040204020203" pitchFamily="34" charset="0"/>
              </a:rPr>
              <a:t>Consent</a:t>
            </a:r>
          </a:p>
        </p:txBody>
      </p:sp>
      <p:sp>
        <p:nvSpPr>
          <p:cNvPr id="23" name="TextBox 22">
            <a:extLst>
              <a:ext uri="{FF2B5EF4-FFF2-40B4-BE49-F238E27FC236}">
                <a16:creationId xmlns:a16="http://schemas.microsoft.com/office/drawing/2014/main" id="{1A322F97-39A6-4D50-B504-9F54AD836B89}"/>
              </a:ext>
            </a:extLst>
          </p:cNvPr>
          <p:cNvSpPr txBox="1"/>
          <p:nvPr/>
        </p:nvSpPr>
        <p:spPr>
          <a:xfrm>
            <a:off x="8320758" y="1361208"/>
            <a:ext cx="1233246" cy="738664"/>
          </a:xfrm>
          <a:prstGeom prst="rect">
            <a:avLst/>
          </a:prstGeom>
          <a:noFill/>
        </p:spPr>
        <p:txBody>
          <a:bodyPr wrap="square" rtlCol="0">
            <a:spAutoFit/>
          </a:bodyPr>
          <a:lstStyle/>
          <a:p>
            <a:pPr algn="ctr" fontAlgn="ctr"/>
            <a:r>
              <a:rPr lang="en-US" sz="1400" b="1">
                <a:latin typeface="Segoe UI" panose="020B0502040204020203" pitchFamily="34" charset="0"/>
                <a:cs typeface="Segoe UI" panose="020B0502040204020203" pitchFamily="34" charset="0"/>
              </a:rPr>
              <a:t>Screening and Referral (e.g., SDOH) </a:t>
            </a:r>
          </a:p>
        </p:txBody>
      </p:sp>
      <p:sp>
        <p:nvSpPr>
          <p:cNvPr id="24" name="Rectangle 23">
            <a:extLst>
              <a:ext uri="{FF2B5EF4-FFF2-40B4-BE49-F238E27FC236}">
                <a16:creationId xmlns:a16="http://schemas.microsoft.com/office/drawing/2014/main" id="{D6245A17-65AB-47DC-9A82-A4A8E505DC2B}"/>
              </a:ext>
            </a:extLst>
          </p:cNvPr>
          <p:cNvSpPr/>
          <p:nvPr/>
        </p:nvSpPr>
        <p:spPr>
          <a:xfrm>
            <a:off x="5000782" y="3296816"/>
            <a:ext cx="1198007" cy="688363"/>
          </a:xfrm>
          <a:prstGeom prst="rect">
            <a:avLst/>
          </a:prstGeom>
          <a:solidFill>
            <a:srgbClr val="1B4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Care Management Registry</a:t>
            </a:r>
          </a:p>
        </p:txBody>
      </p:sp>
      <p:sp>
        <p:nvSpPr>
          <p:cNvPr id="25" name="Rectangle 24">
            <a:extLst>
              <a:ext uri="{FF2B5EF4-FFF2-40B4-BE49-F238E27FC236}">
                <a16:creationId xmlns:a16="http://schemas.microsoft.com/office/drawing/2014/main" id="{E1341464-08A5-4F3E-B683-F48CA69FCEBB}"/>
              </a:ext>
            </a:extLst>
          </p:cNvPr>
          <p:cNvSpPr/>
          <p:nvPr/>
        </p:nvSpPr>
        <p:spPr>
          <a:xfrm>
            <a:off x="6752259" y="3287763"/>
            <a:ext cx="1074208" cy="685800"/>
          </a:xfrm>
          <a:prstGeom prst="rect">
            <a:avLst/>
          </a:prstGeom>
          <a:solidFill>
            <a:srgbClr val="1B4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Provider Directory</a:t>
            </a:r>
          </a:p>
        </p:txBody>
      </p:sp>
      <p:sp>
        <p:nvSpPr>
          <p:cNvPr id="26" name="Rectangle 25">
            <a:extLst>
              <a:ext uri="{FF2B5EF4-FFF2-40B4-BE49-F238E27FC236}">
                <a16:creationId xmlns:a16="http://schemas.microsoft.com/office/drawing/2014/main" id="{5DCCCD65-92A5-4396-870F-B90964A70558}"/>
              </a:ext>
            </a:extLst>
          </p:cNvPr>
          <p:cNvSpPr/>
          <p:nvPr/>
        </p:nvSpPr>
        <p:spPr>
          <a:xfrm>
            <a:off x="3529149" y="3296816"/>
            <a:ext cx="958437" cy="671501"/>
          </a:xfrm>
          <a:prstGeom prst="rect">
            <a:avLst/>
          </a:prstGeom>
          <a:solidFill>
            <a:srgbClr val="1B4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 </a:t>
            </a:r>
            <a:r>
              <a:rPr lang="en-US" sz="1400" b="1" err="1"/>
              <a:t>eConsent</a:t>
            </a:r>
            <a:r>
              <a:rPr lang="en-US" sz="1400" b="1"/>
              <a:t> Solution</a:t>
            </a:r>
          </a:p>
        </p:txBody>
      </p:sp>
      <p:sp>
        <p:nvSpPr>
          <p:cNvPr id="27" name="Rectangle 26">
            <a:extLst>
              <a:ext uri="{FF2B5EF4-FFF2-40B4-BE49-F238E27FC236}">
                <a16:creationId xmlns:a16="http://schemas.microsoft.com/office/drawing/2014/main" id="{311F2F19-B146-48C7-9F10-4F071F822A6A}"/>
              </a:ext>
            </a:extLst>
          </p:cNvPr>
          <p:cNvSpPr/>
          <p:nvPr/>
        </p:nvSpPr>
        <p:spPr>
          <a:xfrm>
            <a:off x="8320758" y="3287763"/>
            <a:ext cx="1129706" cy="715627"/>
          </a:xfrm>
          <a:prstGeom prst="rect">
            <a:avLst/>
          </a:prstGeom>
          <a:solidFill>
            <a:srgbClr val="1B4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err="1"/>
              <a:t>eReferral</a:t>
            </a:r>
            <a:r>
              <a:rPr lang="en-US" sz="1400" b="1"/>
              <a:t> Screening </a:t>
            </a:r>
          </a:p>
        </p:txBody>
      </p:sp>
      <p:sp>
        <p:nvSpPr>
          <p:cNvPr id="28" name="Rectangle 27">
            <a:extLst>
              <a:ext uri="{FF2B5EF4-FFF2-40B4-BE49-F238E27FC236}">
                <a16:creationId xmlns:a16="http://schemas.microsoft.com/office/drawing/2014/main" id="{DBD40940-3659-449A-BA20-75D36C13216D}"/>
              </a:ext>
            </a:extLst>
          </p:cNvPr>
          <p:cNvSpPr/>
          <p:nvPr/>
        </p:nvSpPr>
        <p:spPr>
          <a:xfrm>
            <a:off x="6757691" y="4184126"/>
            <a:ext cx="1106424" cy="688363"/>
          </a:xfrm>
          <a:prstGeom prst="rect">
            <a:avLst/>
          </a:prstGeom>
          <a:solidFill>
            <a:srgbClr val="1B4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Community Resource Inventory </a:t>
            </a:r>
          </a:p>
        </p:txBody>
      </p:sp>
      <p:sp>
        <p:nvSpPr>
          <p:cNvPr id="30" name="Rectangle 29">
            <a:extLst>
              <a:ext uri="{FF2B5EF4-FFF2-40B4-BE49-F238E27FC236}">
                <a16:creationId xmlns:a16="http://schemas.microsoft.com/office/drawing/2014/main" id="{AB7C5844-4B17-4EA7-9FD4-9DCDF83B8F1C}"/>
              </a:ext>
            </a:extLst>
          </p:cNvPr>
          <p:cNvSpPr/>
          <p:nvPr/>
        </p:nvSpPr>
        <p:spPr>
          <a:xfrm>
            <a:off x="3496638" y="4184126"/>
            <a:ext cx="1025130" cy="1895494"/>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a:t>-SUD (42 CFR Part 2) Data Consent</a:t>
            </a:r>
          </a:p>
          <a:p>
            <a:r>
              <a:rPr lang="en-US" sz="1400"/>
              <a:t>-HIPAA Consent</a:t>
            </a:r>
          </a:p>
          <a:p>
            <a:r>
              <a:rPr lang="en-US" sz="1400"/>
              <a:t>-Telehealth Consent</a:t>
            </a:r>
          </a:p>
        </p:txBody>
      </p:sp>
      <p:sp>
        <p:nvSpPr>
          <p:cNvPr id="31" name="Rectangle 30">
            <a:extLst>
              <a:ext uri="{FF2B5EF4-FFF2-40B4-BE49-F238E27FC236}">
                <a16:creationId xmlns:a16="http://schemas.microsoft.com/office/drawing/2014/main" id="{0EA66BAA-DF1C-4ABC-BBC5-42BFDC0A6080}"/>
              </a:ext>
            </a:extLst>
          </p:cNvPr>
          <p:cNvSpPr/>
          <p:nvPr/>
        </p:nvSpPr>
        <p:spPr>
          <a:xfrm>
            <a:off x="9956511" y="4184126"/>
            <a:ext cx="1298448" cy="562347"/>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a:t>Performance Dashboards </a:t>
            </a:r>
          </a:p>
          <a:p>
            <a:r>
              <a:rPr lang="en-US" sz="900"/>
              <a:t> </a:t>
            </a:r>
          </a:p>
        </p:txBody>
      </p:sp>
      <p:sp>
        <p:nvSpPr>
          <p:cNvPr id="32" name="Rectangle 31">
            <a:extLst>
              <a:ext uri="{FF2B5EF4-FFF2-40B4-BE49-F238E27FC236}">
                <a16:creationId xmlns:a16="http://schemas.microsoft.com/office/drawing/2014/main" id="{C36C9F11-0ABC-44E2-8C1F-2F51172F1713}"/>
              </a:ext>
            </a:extLst>
          </p:cNvPr>
          <p:cNvSpPr/>
          <p:nvPr/>
        </p:nvSpPr>
        <p:spPr>
          <a:xfrm>
            <a:off x="8347010" y="4171401"/>
            <a:ext cx="1103454" cy="2313460"/>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900"/>
              <a:t>-</a:t>
            </a:r>
            <a:r>
              <a:rPr lang="en-US" sz="1400"/>
              <a:t>Social needs screening</a:t>
            </a:r>
          </a:p>
          <a:p>
            <a:endParaRPr lang="en-US" sz="1400"/>
          </a:p>
          <a:p>
            <a:r>
              <a:rPr lang="en-US" sz="1400"/>
              <a:t>-</a:t>
            </a:r>
            <a:r>
              <a:rPr lang="en-US" sz="1400" err="1"/>
              <a:t>eReferral</a:t>
            </a:r>
            <a:r>
              <a:rPr lang="en-US" sz="1400"/>
              <a:t> to community resources and supports </a:t>
            </a:r>
          </a:p>
        </p:txBody>
      </p:sp>
      <p:sp>
        <p:nvSpPr>
          <p:cNvPr id="33" name="Rectangle 32">
            <a:extLst>
              <a:ext uri="{FF2B5EF4-FFF2-40B4-BE49-F238E27FC236}">
                <a16:creationId xmlns:a16="http://schemas.microsoft.com/office/drawing/2014/main" id="{07507C19-E6A8-4B08-9E9D-9310B016BCA9}"/>
              </a:ext>
            </a:extLst>
          </p:cNvPr>
          <p:cNvSpPr/>
          <p:nvPr/>
        </p:nvSpPr>
        <p:spPr>
          <a:xfrm>
            <a:off x="5002853" y="4184126"/>
            <a:ext cx="1179161" cy="688363"/>
          </a:xfrm>
          <a:prstGeom prst="rect">
            <a:avLst/>
          </a:prstGeom>
          <a:solidFill>
            <a:srgbClr val="1B4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Advance Care Planning</a:t>
            </a:r>
          </a:p>
        </p:txBody>
      </p:sp>
      <p:sp>
        <p:nvSpPr>
          <p:cNvPr id="34" name="Rectangle 33">
            <a:extLst>
              <a:ext uri="{FF2B5EF4-FFF2-40B4-BE49-F238E27FC236}">
                <a16:creationId xmlns:a16="http://schemas.microsoft.com/office/drawing/2014/main" id="{3279EC3C-E092-4B5B-BD74-B9D325FC08F7}"/>
              </a:ext>
            </a:extLst>
          </p:cNvPr>
          <p:cNvSpPr/>
          <p:nvPr/>
        </p:nvSpPr>
        <p:spPr>
          <a:xfrm>
            <a:off x="9981647" y="3296816"/>
            <a:ext cx="1273312" cy="695268"/>
          </a:xfrm>
          <a:prstGeom prst="rect">
            <a:avLst/>
          </a:prstGeom>
          <a:solidFill>
            <a:srgbClr val="1B4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CRISP DC Reporting Services </a:t>
            </a:r>
          </a:p>
        </p:txBody>
      </p:sp>
      <p:pic>
        <p:nvPicPr>
          <p:cNvPr id="44" name="Picture 43">
            <a:extLst>
              <a:ext uri="{FF2B5EF4-FFF2-40B4-BE49-F238E27FC236}">
                <a16:creationId xmlns:a16="http://schemas.microsoft.com/office/drawing/2014/main" id="{ECD8F9C4-F7D3-48A6-B3B9-F4EE1F32A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926" y="2175407"/>
            <a:ext cx="743362" cy="887325"/>
          </a:xfrm>
          <a:prstGeom prst="rect">
            <a:avLst/>
          </a:prstGeom>
        </p:spPr>
      </p:pic>
      <p:pic>
        <p:nvPicPr>
          <p:cNvPr id="45" name="Picture 44">
            <a:extLst>
              <a:ext uri="{FF2B5EF4-FFF2-40B4-BE49-F238E27FC236}">
                <a16:creationId xmlns:a16="http://schemas.microsoft.com/office/drawing/2014/main" id="{84639976-9EB3-4F67-A289-42F00975E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3816" y="2186856"/>
            <a:ext cx="747712" cy="695281"/>
          </a:xfrm>
          <a:prstGeom prst="rect">
            <a:avLst/>
          </a:prstGeom>
        </p:spPr>
      </p:pic>
      <p:pic>
        <p:nvPicPr>
          <p:cNvPr id="46" name="Picture 45">
            <a:extLst>
              <a:ext uri="{FF2B5EF4-FFF2-40B4-BE49-F238E27FC236}">
                <a16:creationId xmlns:a16="http://schemas.microsoft.com/office/drawing/2014/main" id="{54789E19-7579-4D9F-9B81-042065F914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838" y="2236417"/>
            <a:ext cx="535257" cy="743284"/>
          </a:xfrm>
          <a:prstGeom prst="rect">
            <a:avLst/>
          </a:prstGeom>
        </p:spPr>
      </p:pic>
      <p:pic>
        <p:nvPicPr>
          <p:cNvPr id="47" name="Picture 46">
            <a:extLst>
              <a:ext uri="{FF2B5EF4-FFF2-40B4-BE49-F238E27FC236}">
                <a16:creationId xmlns:a16="http://schemas.microsoft.com/office/drawing/2014/main" id="{5F52D17B-3772-49AA-9F7D-D29EB26D68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0651" y="2341771"/>
            <a:ext cx="736680" cy="501041"/>
          </a:xfrm>
          <a:prstGeom prst="rect">
            <a:avLst/>
          </a:prstGeom>
        </p:spPr>
      </p:pic>
      <p:pic>
        <p:nvPicPr>
          <p:cNvPr id="48" name="Picture 47">
            <a:extLst>
              <a:ext uri="{FF2B5EF4-FFF2-40B4-BE49-F238E27FC236}">
                <a16:creationId xmlns:a16="http://schemas.microsoft.com/office/drawing/2014/main" id="{EF4B4BD8-9942-4DD9-907D-06AB81DECE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2087" y="2280572"/>
            <a:ext cx="727079" cy="588989"/>
          </a:xfrm>
          <a:prstGeom prst="rect">
            <a:avLst/>
          </a:prstGeom>
        </p:spPr>
      </p:pic>
      <p:pic>
        <p:nvPicPr>
          <p:cNvPr id="49" name="Picture 48">
            <a:extLst>
              <a:ext uri="{FF2B5EF4-FFF2-40B4-BE49-F238E27FC236}">
                <a16:creationId xmlns:a16="http://schemas.microsoft.com/office/drawing/2014/main" id="{A89D4FA9-74CC-403D-9581-6D0E338323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2878" y="2213095"/>
            <a:ext cx="741598" cy="723940"/>
          </a:xfrm>
          <a:prstGeom prst="rect">
            <a:avLst/>
          </a:prstGeom>
        </p:spPr>
      </p:pic>
      <p:pic>
        <p:nvPicPr>
          <p:cNvPr id="50" name="Picture 49">
            <a:extLst>
              <a:ext uri="{FF2B5EF4-FFF2-40B4-BE49-F238E27FC236}">
                <a16:creationId xmlns:a16="http://schemas.microsoft.com/office/drawing/2014/main" id="{2438BCE3-5C45-4EB9-ACF3-FE8EE65EAE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167" y="5895676"/>
            <a:ext cx="550527" cy="445152"/>
          </a:xfrm>
          <a:prstGeom prst="rect">
            <a:avLst/>
          </a:prstGeom>
        </p:spPr>
      </p:pic>
      <p:pic>
        <p:nvPicPr>
          <p:cNvPr id="51" name="Picture 50">
            <a:extLst>
              <a:ext uri="{FF2B5EF4-FFF2-40B4-BE49-F238E27FC236}">
                <a16:creationId xmlns:a16="http://schemas.microsoft.com/office/drawing/2014/main" id="{016B3E04-201C-4BB6-9971-6FD05E77E4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6167" y="5103297"/>
            <a:ext cx="578713" cy="425973"/>
          </a:xfrm>
          <a:prstGeom prst="rect">
            <a:avLst/>
          </a:prstGeom>
        </p:spPr>
      </p:pic>
      <p:pic>
        <p:nvPicPr>
          <p:cNvPr id="52" name="Picture 51">
            <a:extLst>
              <a:ext uri="{FF2B5EF4-FFF2-40B4-BE49-F238E27FC236}">
                <a16:creationId xmlns:a16="http://schemas.microsoft.com/office/drawing/2014/main" id="{8DA9C253-4644-4CB4-BDE3-3A3368CFD1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6732" y="4239423"/>
            <a:ext cx="579149" cy="573761"/>
          </a:xfrm>
          <a:prstGeom prst="rect">
            <a:avLst/>
          </a:prstGeom>
        </p:spPr>
      </p:pic>
      <p:pic>
        <p:nvPicPr>
          <p:cNvPr id="53" name="Picture 52">
            <a:extLst>
              <a:ext uri="{FF2B5EF4-FFF2-40B4-BE49-F238E27FC236}">
                <a16:creationId xmlns:a16="http://schemas.microsoft.com/office/drawing/2014/main" id="{3B2542D3-A425-498E-9EE4-CFC50240C319}"/>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81180" y="3402823"/>
            <a:ext cx="555363" cy="579423"/>
          </a:xfrm>
          <a:prstGeom prst="rect">
            <a:avLst/>
          </a:prstGeom>
        </p:spPr>
      </p:pic>
      <p:sp>
        <p:nvSpPr>
          <p:cNvPr id="37" name="Rectangle 36">
            <a:extLst>
              <a:ext uri="{FF2B5EF4-FFF2-40B4-BE49-F238E27FC236}">
                <a16:creationId xmlns:a16="http://schemas.microsoft.com/office/drawing/2014/main" id="{42729903-600F-4C6E-9A74-07396B6DD7BB}"/>
              </a:ext>
            </a:extLst>
          </p:cNvPr>
          <p:cNvSpPr/>
          <p:nvPr/>
        </p:nvSpPr>
        <p:spPr>
          <a:xfrm>
            <a:off x="8140321" y="1019412"/>
            <a:ext cx="1516832" cy="55882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5CB09CB-A28E-4BA4-A5FC-E647D5CBBC7F}"/>
              </a:ext>
            </a:extLst>
          </p:cNvPr>
          <p:cNvSpPr/>
          <p:nvPr/>
        </p:nvSpPr>
        <p:spPr>
          <a:xfrm>
            <a:off x="9964354" y="5042861"/>
            <a:ext cx="1273312" cy="695268"/>
          </a:xfrm>
          <a:prstGeom prst="rect">
            <a:avLst/>
          </a:prstGeom>
          <a:solidFill>
            <a:srgbClr val="1B4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Vaccine Tracker</a:t>
            </a:r>
          </a:p>
        </p:txBody>
      </p:sp>
      <p:sp>
        <p:nvSpPr>
          <p:cNvPr id="3" name="Slide Number Placeholder 2">
            <a:extLst>
              <a:ext uri="{FF2B5EF4-FFF2-40B4-BE49-F238E27FC236}">
                <a16:creationId xmlns:a16="http://schemas.microsoft.com/office/drawing/2014/main" id="{DD6031E5-BCB0-4153-9F90-C170B3276174}"/>
              </a:ext>
            </a:extLst>
          </p:cNvPr>
          <p:cNvSpPr>
            <a:spLocks noGrp="1"/>
          </p:cNvSpPr>
          <p:nvPr>
            <p:ph type="sldNum" sz="quarter" idx="12"/>
          </p:nvPr>
        </p:nvSpPr>
        <p:spPr/>
        <p:txBody>
          <a:bodyPr/>
          <a:lstStyle/>
          <a:p>
            <a:fld id="{FB5382A5-DB28-4290-81A9-87589B9A3493}" type="slidenum">
              <a:rPr lang="en-US" smtClean="0"/>
              <a:t>12</a:t>
            </a:fld>
            <a:endParaRPr lang="en-US"/>
          </a:p>
        </p:txBody>
      </p:sp>
      <p:sp>
        <p:nvSpPr>
          <p:cNvPr id="39" name="Rectangle 38">
            <a:extLst>
              <a:ext uri="{FF2B5EF4-FFF2-40B4-BE49-F238E27FC236}">
                <a16:creationId xmlns:a16="http://schemas.microsoft.com/office/drawing/2014/main" id="{11F20D39-4BB5-4DB9-8775-A96FADB8CF4F}"/>
              </a:ext>
            </a:extLst>
          </p:cNvPr>
          <p:cNvSpPr/>
          <p:nvPr/>
        </p:nvSpPr>
        <p:spPr>
          <a:xfrm>
            <a:off x="5019629" y="5041407"/>
            <a:ext cx="1162385" cy="841573"/>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a:t>-Advance Directives</a:t>
            </a:r>
          </a:p>
          <a:p>
            <a:r>
              <a:rPr lang="en-US" sz="1400"/>
              <a:t>-</a:t>
            </a:r>
            <a:r>
              <a:rPr lang="en-US" sz="1400" err="1"/>
              <a:t>eMOST</a:t>
            </a:r>
            <a:endParaRPr lang="en-US" sz="1400"/>
          </a:p>
        </p:txBody>
      </p:sp>
      <p:cxnSp>
        <p:nvCxnSpPr>
          <p:cNvPr id="41" name="Straight Connector 40">
            <a:extLst>
              <a:ext uri="{FF2B5EF4-FFF2-40B4-BE49-F238E27FC236}">
                <a16:creationId xmlns:a16="http://schemas.microsoft.com/office/drawing/2014/main" id="{B56E377E-EE58-4E8C-AD0B-96C6CF756618}"/>
              </a:ext>
            </a:extLst>
          </p:cNvPr>
          <p:cNvCxnSpPr>
            <a:cxnSpLocks/>
          </p:cNvCxnSpPr>
          <p:nvPr/>
        </p:nvCxnSpPr>
        <p:spPr>
          <a:xfrm>
            <a:off x="367990" y="673010"/>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42" name="Rectangle 41">
            <a:extLst>
              <a:ext uri="{FF2B5EF4-FFF2-40B4-BE49-F238E27FC236}">
                <a16:creationId xmlns:a16="http://schemas.microsoft.com/office/drawing/2014/main" id="{65EE5E30-25B8-4930-8DCA-73F12DEB2A48}"/>
              </a:ext>
            </a:extLst>
          </p:cNvPr>
          <p:cNvSpPr/>
          <p:nvPr/>
        </p:nvSpPr>
        <p:spPr>
          <a:xfrm>
            <a:off x="6649226" y="4090058"/>
            <a:ext cx="1300965" cy="94890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6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9841D22-BAF4-4A87-B9F2-7D7FDDF99A9C}"/>
              </a:ext>
            </a:extLst>
          </p:cNvPr>
          <p:cNvSpPr/>
          <p:nvPr/>
        </p:nvSpPr>
        <p:spPr>
          <a:xfrm>
            <a:off x="630120" y="2451628"/>
            <a:ext cx="3114563" cy="814086"/>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B357FEF-758D-4F18-AAF9-677A6155B0F4}"/>
              </a:ext>
            </a:extLst>
          </p:cNvPr>
          <p:cNvCxnSpPr>
            <a:cxnSpLocks/>
          </p:cNvCxnSpPr>
          <p:nvPr/>
        </p:nvCxnSpPr>
        <p:spPr>
          <a:xfrm flipV="1">
            <a:off x="310267" y="5328966"/>
            <a:ext cx="11641118" cy="5929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4911E81D-61C4-4771-A9BA-E019A54F32E5}"/>
              </a:ext>
            </a:extLst>
          </p:cNvPr>
          <p:cNvSpPr/>
          <p:nvPr/>
        </p:nvSpPr>
        <p:spPr>
          <a:xfrm>
            <a:off x="630121" y="5806412"/>
            <a:ext cx="3057770" cy="724265"/>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4442C818-AEE3-449E-AB1F-CE481E66D158}"/>
              </a:ext>
            </a:extLst>
          </p:cNvPr>
          <p:cNvSpPr txBox="1">
            <a:spLocks/>
          </p:cNvSpPr>
          <p:nvPr/>
        </p:nvSpPr>
        <p:spPr bwMode="auto">
          <a:xfrm>
            <a:off x="674393" y="5895647"/>
            <a:ext cx="3070291" cy="65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a:latin typeface="Arial" panose="020B0604020202020204" pitchFamily="34" charset="0"/>
                <a:cs typeface="Arial" panose="020B0604020202020204" pitchFamily="34" charset="0"/>
              </a:rPr>
              <a:t>CoRIE is </a:t>
            </a:r>
            <a:r>
              <a:rPr lang="en-US" sz="1500" b="1">
                <a:latin typeface="Arial" panose="020B0604020202020204" pitchFamily="34" charset="0"/>
                <a:cs typeface="Arial" panose="020B0604020202020204" pitchFamily="34" charset="0"/>
              </a:rPr>
              <a:t>an Interoperable System within the DC HIE</a:t>
            </a:r>
          </a:p>
        </p:txBody>
      </p:sp>
      <p:sp>
        <p:nvSpPr>
          <p:cNvPr id="21" name="Rectangle 20">
            <a:extLst>
              <a:ext uri="{FF2B5EF4-FFF2-40B4-BE49-F238E27FC236}">
                <a16:creationId xmlns:a16="http://schemas.microsoft.com/office/drawing/2014/main" id="{BB968424-1ED6-4ABA-99C8-CB81D98985B6}"/>
              </a:ext>
            </a:extLst>
          </p:cNvPr>
          <p:cNvSpPr/>
          <p:nvPr/>
        </p:nvSpPr>
        <p:spPr>
          <a:xfrm>
            <a:off x="630121" y="4185302"/>
            <a:ext cx="3070292" cy="752564"/>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868EDD8-3036-40EF-9EB7-A8BDBF8625CF}"/>
              </a:ext>
            </a:extLst>
          </p:cNvPr>
          <p:cNvSpPr txBox="1">
            <a:spLocks/>
          </p:cNvSpPr>
          <p:nvPr/>
        </p:nvSpPr>
        <p:spPr bwMode="auto">
          <a:xfrm>
            <a:off x="674393" y="4344912"/>
            <a:ext cx="2874259" cy="2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err="1">
                <a:latin typeface="Arial" panose="020B0604020202020204" pitchFamily="34" charset="0"/>
                <a:cs typeface="Arial" panose="020B0604020202020204" pitchFamily="34" charset="0"/>
              </a:rPr>
              <a:t>CoRIE</a:t>
            </a:r>
            <a:r>
              <a:rPr lang="en-US" sz="1500">
                <a:latin typeface="Arial" panose="020B0604020202020204" pitchFamily="34" charset="0"/>
                <a:cs typeface="Arial" panose="020B0604020202020204" pitchFamily="34" charset="0"/>
              </a:rPr>
              <a:t> is </a:t>
            </a:r>
            <a:r>
              <a:rPr lang="en-US" sz="1500" b="1">
                <a:latin typeface="Arial" panose="020B0604020202020204" pitchFamily="34" charset="0"/>
                <a:cs typeface="Arial" panose="020B0604020202020204" pitchFamily="34" charset="0"/>
              </a:rPr>
              <a:t>a Vendor Agnostic Approach</a:t>
            </a:r>
          </a:p>
        </p:txBody>
      </p:sp>
      <p:sp>
        <p:nvSpPr>
          <p:cNvPr id="25" name="Content Placeholder 2">
            <a:extLst>
              <a:ext uri="{FF2B5EF4-FFF2-40B4-BE49-F238E27FC236}">
                <a16:creationId xmlns:a16="http://schemas.microsoft.com/office/drawing/2014/main" id="{503E9E07-DA21-44E2-B5AC-04A9956A585E}"/>
              </a:ext>
            </a:extLst>
          </p:cNvPr>
          <p:cNvSpPr txBox="1">
            <a:spLocks/>
          </p:cNvSpPr>
          <p:nvPr/>
        </p:nvSpPr>
        <p:spPr bwMode="auto">
          <a:xfrm>
            <a:off x="674393" y="2480700"/>
            <a:ext cx="2754516"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err="1">
                <a:latin typeface="Arial" panose="020B0604020202020204" pitchFamily="34" charset="0"/>
                <a:cs typeface="Arial" panose="020B0604020202020204" pitchFamily="34" charset="0"/>
              </a:rPr>
              <a:t>CoRIE</a:t>
            </a:r>
            <a:r>
              <a:rPr lang="en-US" sz="1500">
                <a:latin typeface="Arial" panose="020B0604020202020204" pitchFamily="34" charset="0"/>
                <a:cs typeface="Arial" panose="020B0604020202020204" pitchFamily="34" charset="0"/>
              </a:rPr>
              <a:t> is </a:t>
            </a:r>
            <a:r>
              <a:rPr lang="en-US" sz="1500" b="1">
                <a:latin typeface="Arial" panose="020B0604020202020204" pitchFamily="34" charset="0"/>
                <a:cs typeface="Arial" panose="020B0604020202020204" pitchFamily="34" charset="0"/>
              </a:rPr>
              <a:t>a set of 3 technical functionalities to address SDOH</a:t>
            </a:r>
          </a:p>
        </p:txBody>
      </p:sp>
      <p:cxnSp>
        <p:nvCxnSpPr>
          <p:cNvPr id="28" name="Straight Connector 27">
            <a:extLst>
              <a:ext uri="{FF2B5EF4-FFF2-40B4-BE49-F238E27FC236}">
                <a16:creationId xmlns:a16="http://schemas.microsoft.com/office/drawing/2014/main" id="{655B2DD5-BAF1-4B5B-8877-DA4E191597E9}"/>
              </a:ext>
            </a:extLst>
          </p:cNvPr>
          <p:cNvCxnSpPr>
            <a:cxnSpLocks/>
          </p:cNvCxnSpPr>
          <p:nvPr/>
        </p:nvCxnSpPr>
        <p:spPr>
          <a:xfrm flipV="1">
            <a:off x="310267" y="3926645"/>
            <a:ext cx="11641118" cy="5929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BDF8A18C-A251-44F6-992E-6D5FF51E7A88}"/>
              </a:ext>
            </a:extLst>
          </p:cNvPr>
          <p:cNvCxnSpPr>
            <a:cxnSpLocks/>
          </p:cNvCxnSpPr>
          <p:nvPr/>
        </p:nvCxnSpPr>
        <p:spPr>
          <a:xfrm flipV="1">
            <a:off x="310267" y="2137980"/>
            <a:ext cx="11641118" cy="5929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C87D220B-4433-41ED-8AB5-5937114276DD}"/>
              </a:ext>
            </a:extLst>
          </p:cNvPr>
          <p:cNvSpPr/>
          <p:nvPr/>
        </p:nvSpPr>
        <p:spPr>
          <a:xfrm>
            <a:off x="630121" y="872472"/>
            <a:ext cx="3024388" cy="585911"/>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a:extLst>
              <a:ext uri="{FF2B5EF4-FFF2-40B4-BE49-F238E27FC236}">
                <a16:creationId xmlns:a16="http://schemas.microsoft.com/office/drawing/2014/main" id="{1F359DA0-FDC4-4FE9-B578-0441A9BD8881}"/>
              </a:ext>
            </a:extLst>
          </p:cNvPr>
          <p:cNvSpPr txBox="1">
            <a:spLocks/>
          </p:cNvSpPr>
          <p:nvPr/>
        </p:nvSpPr>
        <p:spPr bwMode="auto">
          <a:xfrm>
            <a:off x="674393" y="1022907"/>
            <a:ext cx="2644117" cy="3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err="1">
                <a:latin typeface="Arial" panose="020B0604020202020204" pitchFamily="34" charset="0"/>
                <a:cs typeface="Arial" panose="020B0604020202020204" pitchFamily="34" charset="0"/>
              </a:rPr>
              <a:t>CoRIE</a:t>
            </a:r>
            <a:r>
              <a:rPr lang="en-US" sz="1500">
                <a:latin typeface="Arial" panose="020B0604020202020204" pitchFamily="34" charset="0"/>
                <a:cs typeface="Arial" panose="020B0604020202020204" pitchFamily="34" charset="0"/>
              </a:rPr>
              <a:t> is</a:t>
            </a:r>
            <a:r>
              <a:rPr lang="en-US" sz="1500" b="1">
                <a:latin typeface="Arial" panose="020B0604020202020204" pitchFamily="34" charset="0"/>
                <a:cs typeface="Arial" panose="020B0604020202020204" pitchFamily="34" charset="0"/>
              </a:rPr>
              <a:t> a Partnership</a:t>
            </a:r>
          </a:p>
        </p:txBody>
      </p:sp>
      <p:sp>
        <p:nvSpPr>
          <p:cNvPr id="33" name="TextBox 32">
            <a:extLst>
              <a:ext uri="{FF2B5EF4-FFF2-40B4-BE49-F238E27FC236}">
                <a16:creationId xmlns:a16="http://schemas.microsoft.com/office/drawing/2014/main" id="{9955CB64-F209-4CDF-84DB-A12D7F4C03A9}"/>
              </a:ext>
            </a:extLst>
          </p:cNvPr>
          <p:cNvSpPr txBox="1"/>
          <p:nvPr/>
        </p:nvSpPr>
        <p:spPr>
          <a:xfrm>
            <a:off x="4080694" y="802288"/>
            <a:ext cx="7801039" cy="1246495"/>
          </a:xfrm>
          <a:prstGeom prst="rect">
            <a:avLst/>
          </a:prstGeom>
          <a:noFill/>
        </p:spPr>
        <p:txBody>
          <a:bodyPr wrap="square">
            <a:spAutoFit/>
          </a:bodyPr>
          <a:lstStyle/>
          <a:p>
            <a:pPr marL="285750" indent="-285750">
              <a:buFont typeface="Arial" panose="020B0604020202020204" pitchFamily="34" charset="0"/>
              <a:buChar char="•"/>
            </a:pPr>
            <a:r>
              <a:rPr lang="en-US" sz="1500">
                <a:latin typeface="Arial" panose="020B0604020202020204" pitchFamily="34" charset="0"/>
                <a:cs typeface="Arial" panose="020B0604020202020204" pitchFamily="34" charset="0"/>
              </a:rPr>
              <a:t>DHCF, CRISP DC, DC Primary Care Association, and DC Hospital Association are collectively known as ‘</a:t>
            </a:r>
            <a:r>
              <a:rPr lang="en-US" sz="1500" err="1">
                <a:latin typeface="Arial" panose="020B0604020202020204" pitchFamily="34" charset="0"/>
                <a:cs typeface="Arial" panose="020B0604020202020204" pitchFamily="34" charset="0"/>
              </a:rPr>
              <a:t>CoRIE</a:t>
            </a:r>
            <a:r>
              <a:rPr lang="en-US" sz="1500">
                <a:latin typeface="Arial" panose="020B0604020202020204" pitchFamily="34" charset="0"/>
                <a:cs typeface="Arial" panose="020B0604020202020204" pitchFamily="34" charset="0"/>
              </a:rPr>
              <a:t> Partners’</a:t>
            </a:r>
          </a:p>
          <a:p>
            <a:endParaRPr lang="en-US" sz="15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a:latin typeface="Arial" panose="020B0604020202020204" pitchFamily="34" charset="0"/>
                <a:cs typeface="Arial" panose="020B0604020202020204" pitchFamily="34" charset="0"/>
              </a:rPr>
              <a:t>Committed to supporting and sustaining technical solutions and enabling coordinated whole person care across health, human, and social service providers in the District. </a:t>
            </a:r>
          </a:p>
        </p:txBody>
      </p:sp>
      <p:sp>
        <p:nvSpPr>
          <p:cNvPr id="35" name="TextBox 34">
            <a:extLst>
              <a:ext uri="{FF2B5EF4-FFF2-40B4-BE49-F238E27FC236}">
                <a16:creationId xmlns:a16="http://schemas.microsoft.com/office/drawing/2014/main" id="{3B568397-ADB9-4134-BCBC-5C4192CFEE0A}"/>
              </a:ext>
            </a:extLst>
          </p:cNvPr>
          <p:cNvSpPr txBox="1"/>
          <p:nvPr/>
        </p:nvSpPr>
        <p:spPr>
          <a:xfrm>
            <a:off x="4117404" y="5480665"/>
            <a:ext cx="7552512" cy="1292662"/>
          </a:xfrm>
          <a:prstGeom prst="rect">
            <a:avLst/>
          </a:prstGeom>
          <a:noFill/>
        </p:spPr>
        <p:txBody>
          <a:bodyPr wrap="square">
            <a:spAutoFit/>
          </a:bodyPr>
          <a:lstStyle/>
          <a:p>
            <a:pPr marL="285750" indent="-285750">
              <a:buFont typeface="Arial" panose="020B0604020202020204" pitchFamily="34" charset="0"/>
              <a:buChar char="•"/>
              <a:tabLst>
                <a:tab pos="457200" algn="l"/>
                <a:tab pos="457200" algn="l"/>
              </a:tabLst>
            </a:pPr>
            <a:r>
              <a:rPr lang="en-US" sz="1500" dirty="0">
                <a:latin typeface="Arial" panose="020B0604020202020204" pitchFamily="34" charset="0"/>
                <a:cs typeface="Arial" panose="020B0604020202020204" pitchFamily="34" charset="0"/>
              </a:rPr>
              <a:t>Digitally connects care partner, including health and social service providers, through the DC HIE health data utility</a:t>
            </a:r>
          </a:p>
          <a:p>
            <a:pPr marL="285750" indent="-285750">
              <a:buFont typeface="Arial" panose="020B0604020202020204" pitchFamily="34" charset="0"/>
              <a:buChar char="•"/>
              <a:tabLst>
                <a:tab pos="457200" algn="l"/>
                <a:tab pos="457200" algn="l"/>
              </a:tabLst>
            </a:pPr>
            <a:r>
              <a:rPr lang="en-US" sz="1500" dirty="0">
                <a:latin typeface="Arial" panose="020B0604020202020204" pitchFamily="34" charset="0"/>
                <a:cs typeface="Arial" panose="020B0604020202020204" pitchFamily="34" charset="0"/>
              </a:rPr>
              <a:t>Provides shared services across the region</a:t>
            </a:r>
          </a:p>
          <a:p>
            <a:pPr marL="285750" indent="-285750">
              <a:buFont typeface="Arial" panose="020B0604020202020204" pitchFamily="34" charset="0"/>
              <a:buChar char="•"/>
              <a:tabLst>
                <a:tab pos="457200" algn="l"/>
                <a:tab pos="457200" algn="l"/>
              </a:tabLst>
            </a:pPr>
            <a:r>
              <a:rPr lang="en-US" sz="1500" dirty="0">
                <a:latin typeface="Arial" panose="020B0604020202020204" pitchFamily="34" charset="0"/>
                <a:cs typeface="Arial" panose="020B0604020202020204" pitchFamily="34" charset="0"/>
              </a:rPr>
              <a:t>Fosters a culture of shared responsibility for ensuring the availability and quality of actionable information</a:t>
            </a:r>
            <a:r>
              <a:rPr lang="en-US" sz="1800" b="0" i="0" u="none" strike="noStrike" baseline="0" dirty="0">
                <a:solidFill>
                  <a:srgbClr val="000000"/>
                </a:solidFill>
                <a:latin typeface="Calibri" panose="020F0502020204030204" pitchFamily="34" charset="0"/>
              </a:rPr>
              <a:t> </a:t>
            </a:r>
            <a:endParaRPr lang="en-US" sz="15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22F56F-36D4-4B63-92AE-5541F72FC609}"/>
              </a:ext>
            </a:extLst>
          </p:cNvPr>
          <p:cNvSpPr txBox="1"/>
          <p:nvPr/>
        </p:nvSpPr>
        <p:spPr>
          <a:xfrm>
            <a:off x="4080694" y="4136957"/>
            <a:ext cx="7961356" cy="1131592"/>
          </a:xfrm>
          <a:prstGeom prst="rect">
            <a:avLst/>
          </a:prstGeom>
          <a:noFill/>
        </p:spPr>
        <p:txBody>
          <a:bodyPr wrap="square">
            <a:spAutoFit/>
          </a:bodyPr>
          <a:lstStyle/>
          <a:p>
            <a:pPr marL="285750" marR="0" lvl="0" indent="-285750">
              <a:lnSpc>
                <a:spcPct val="115000"/>
              </a:lnSpc>
              <a:spcBef>
                <a:spcPts val="0"/>
              </a:spcBef>
              <a:spcAft>
                <a:spcPts val="0"/>
              </a:spcAft>
              <a:buFont typeface="Arial" panose="020B0604020202020204" pitchFamily="34" charset="0"/>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Enables screening and referral information to be shared and displayed regardless of how it was collected</a:t>
            </a:r>
          </a:p>
          <a:p>
            <a:pPr marL="285750" marR="0" lvl="0" indent="-285750">
              <a:lnSpc>
                <a:spcPct val="115000"/>
              </a:lnSpc>
              <a:spcBef>
                <a:spcPts val="0"/>
              </a:spcBef>
              <a:spcAft>
                <a:spcPts val="0"/>
              </a:spcAft>
              <a:buFont typeface="Arial" panose="020B0604020202020204" pitchFamily="34" charset="0"/>
              <a:buChar char="•"/>
              <a:tabLst>
                <a:tab pos="457200" algn="l"/>
                <a:tab pos="457200" algn="l"/>
              </a:tabLst>
            </a:pPr>
            <a:r>
              <a:rPr lang="en-US" sz="1500">
                <a:latin typeface="Arial" panose="020B0604020202020204" pitchFamily="34" charset="0"/>
                <a:ea typeface="Times New Roman" panose="02020603050405020304" pitchFamily="18" charset="0"/>
                <a:cs typeface="Arial" panose="020B0604020202020204" pitchFamily="34" charset="0"/>
              </a:rPr>
              <a:t>Ensures care partners can view the same information via DC HIE regardless of the vendor platform they use</a:t>
            </a:r>
            <a:endParaRPr lang="en-US" sz="1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39" name="TextBox 38">
            <a:extLst>
              <a:ext uri="{FF2B5EF4-FFF2-40B4-BE49-F238E27FC236}">
                <a16:creationId xmlns:a16="http://schemas.microsoft.com/office/drawing/2014/main" id="{AAACE4CD-D994-4BD5-91A0-340DECD7B6AE}"/>
              </a:ext>
            </a:extLst>
          </p:cNvPr>
          <p:cNvSpPr txBox="1"/>
          <p:nvPr/>
        </p:nvSpPr>
        <p:spPr>
          <a:xfrm>
            <a:off x="4117404" y="2256817"/>
            <a:ext cx="7248439" cy="1662506"/>
          </a:xfrm>
          <a:prstGeom prst="rect">
            <a:avLst/>
          </a:prstGeom>
          <a:noFill/>
        </p:spPr>
        <p:txBody>
          <a:bodyPr wrap="square">
            <a:spAutoFit/>
          </a:bodyPr>
          <a:lstStyle/>
          <a:p>
            <a:pPr marL="285750" marR="0" lvl="0" indent="-285750">
              <a:lnSpc>
                <a:spcPct val="115000"/>
              </a:lnSpc>
              <a:spcBef>
                <a:spcPts val="0"/>
              </a:spcBef>
              <a:spcAft>
                <a:spcPts val="0"/>
              </a:spcAft>
              <a:buFont typeface="Arial" panose="020B0604020202020204" pitchFamily="34" charset="0"/>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Screening for social risks and share dispositions</a:t>
            </a:r>
          </a:p>
          <a:p>
            <a:pPr marL="285750" marR="0" lvl="0" indent="-285750">
              <a:lnSpc>
                <a:spcPct val="115000"/>
              </a:lnSpc>
              <a:spcBef>
                <a:spcPts val="0"/>
              </a:spcBef>
              <a:spcAft>
                <a:spcPts val="0"/>
              </a:spcAft>
              <a:buFont typeface="Arial" panose="020B0604020202020204" pitchFamily="34" charset="0"/>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Lookup resources through a centralized community inventory (CRI)</a:t>
            </a:r>
          </a:p>
          <a:p>
            <a:pPr marL="285750" marR="0" lvl="0" indent="-285750">
              <a:lnSpc>
                <a:spcPct val="115000"/>
              </a:lnSpc>
              <a:spcBef>
                <a:spcPts val="0"/>
              </a:spcBef>
              <a:spcAft>
                <a:spcPts val="0"/>
              </a:spcAft>
              <a:buFont typeface="Arial" panose="020B0604020202020204" pitchFamily="34" charset="0"/>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Refer to appropriate community and support services</a:t>
            </a:r>
          </a:p>
          <a:p>
            <a:pPr marL="285750" marR="0" lvl="0" indent="-285750">
              <a:lnSpc>
                <a:spcPct val="115000"/>
              </a:lnSpc>
              <a:spcBef>
                <a:spcPts val="0"/>
              </a:spcBef>
              <a:spcAft>
                <a:spcPts val="0"/>
              </a:spcAft>
              <a:buFont typeface="Arial" panose="020B0604020202020204" pitchFamily="34" charset="0"/>
              <a:buChar char="•"/>
              <a:tabLst>
                <a:tab pos="457200" algn="l"/>
                <a:tab pos="457200" algn="l"/>
              </a:tabLst>
            </a:pPr>
            <a:endParaRPr lang="en-US" sz="1500">
              <a:latin typeface="Arial" panose="020B0604020202020204" pitchFamily="34" charset="0"/>
              <a:ea typeface="Times New Roman" panose="02020603050405020304" pitchFamily="18"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Together these 3 functionalities enable data sharing among health system stakeholders to address individuals’ social needs.</a:t>
            </a:r>
          </a:p>
        </p:txBody>
      </p:sp>
      <p:sp>
        <p:nvSpPr>
          <p:cNvPr id="45" name="Rectangle 44">
            <a:extLst>
              <a:ext uri="{FF2B5EF4-FFF2-40B4-BE49-F238E27FC236}">
                <a16:creationId xmlns:a16="http://schemas.microsoft.com/office/drawing/2014/main" id="{B5D73D4A-270B-4008-8078-C472477D271C}"/>
              </a:ext>
            </a:extLst>
          </p:cNvPr>
          <p:cNvSpPr/>
          <p:nvPr/>
        </p:nvSpPr>
        <p:spPr>
          <a:xfrm>
            <a:off x="599439" y="76191"/>
            <a:ext cx="11442611" cy="369332"/>
          </a:xfrm>
          <a:prstGeom prst="rect">
            <a:avLst/>
          </a:prstGeom>
        </p:spPr>
        <p:txBody>
          <a:bodyPr wrap="square" lIns="91440" tIns="45720" rIns="91440" bIns="45720" anchor="t">
            <a:spAutoFit/>
          </a:bodyPr>
          <a:lstStyle/>
          <a:p>
            <a:pPr defTabSz="342892">
              <a:lnSpc>
                <a:spcPct val="90000"/>
              </a:lnSpc>
            </a:pPr>
            <a:r>
              <a:rPr lang="en-US" sz="2000" b="1" dirty="0">
                <a:solidFill>
                  <a:srgbClr val="1A4A7E"/>
                </a:solidFill>
                <a:latin typeface="Arial" panose="020B0604020202020204" pitchFamily="34" charset="0"/>
                <a:ea typeface="+mn-ea"/>
                <a:cs typeface="Arial" panose="020B0604020202020204" pitchFamily="34" charset="0"/>
              </a:rPr>
              <a:t>What is the Community Resource Information Exchange (</a:t>
            </a:r>
            <a:r>
              <a:rPr lang="en-US" sz="2000" b="1" dirty="0" err="1">
                <a:solidFill>
                  <a:srgbClr val="1A4A7E"/>
                </a:solidFill>
                <a:latin typeface="Arial" panose="020B0604020202020204" pitchFamily="34" charset="0"/>
                <a:ea typeface="+mn-ea"/>
                <a:cs typeface="Arial" panose="020B0604020202020204" pitchFamily="34" charset="0"/>
              </a:rPr>
              <a:t>CoRIE</a:t>
            </a:r>
            <a:r>
              <a:rPr lang="en-US" sz="2000" b="1" dirty="0">
                <a:solidFill>
                  <a:srgbClr val="1A4A7E"/>
                </a:solidFill>
                <a:latin typeface="Arial" panose="020B0604020202020204" pitchFamily="34" charset="0"/>
                <a:cs typeface="Arial" panose="020B0604020202020204" pitchFamily="34" charset="0"/>
              </a:rPr>
              <a:t>) Initiative?</a:t>
            </a:r>
          </a:p>
        </p:txBody>
      </p:sp>
      <p:sp>
        <p:nvSpPr>
          <p:cNvPr id="52" name="Slide Number Placeholder 51">
            <a:extLst>
              <a:ext uri="{FF2B5EF4-FFF2-40B4-BE49-F238E27FC236}">
                <a16:creationId xmlns:a16="http://schemas.microsoft.com/office/drawing/2014/main" id="{97DDAAE3-6D57-4191-A7D0-CCE515952D17}"/>
              </a:ext>
            </a:extLst>
          </p:cNvPr>
          <p:cNvSpPr>
            <a:spLocks noGrp="1"/>
          </p:cNvSpPr>
          <p:nvPr>
            <p:ph type="sldNum" sz="quarter" idx="12"/>
          </p:nvPr>
        </p:nvSpPr>
        <p:spPr>
          <a:xfrm>
            <a:off x="8610600" y="6530518"/>
            <a:ext cx="2743200" cy="365125"/>
          </a:xfrm>
        </p:spPr>
        <p:txBody>
          <a:bodyPr/>
          <a:lstStyle/>
          <a:p>
            <a:fld id="{FB5382A5-DB28-4290-81A9-87589B9A3493}" type="slidenum">
              <a:rPr lang="en-US" smtClean="0"/>
              <a:t>13</a:t>
            </a:fld>
            <a:endParaRPr lang="en-US"/>
          </a:p>
        </p:txBody>
      </p:sp>
      <p:cxnSp>
        <p:nvCxnSpPr>
          <p:cNvPr id="34" name="Straight Connector 33">
            <a:extLst>
              <a:ext uri="{FF2B5EF4-FFF2-40B4-BE49-F238E27FC236}">
                <a16:creationId xmlns:a16="http://schemas.microsoft.com/office/drawing/2014/main" id="{CB024A7D-F1CE-4407-917B-581A39372810}"/>
              </a:ext>
            </a:extLst>
          </p:cNvPr>
          <p:cNvCxnSpPr>
            <a:cxnSpLocks/>
          </p:cNvCxnSpPr>
          <p:nvPr/>
        </p:nvCxnSpPr>
        <p:spPr>
          <a:xfrm>
            <a:off x="310267" y="651239"/>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4072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ChangeArrowheads="1"/>
          </p:cNvSpPr>
          <p:nvPr/>
        </p:nvSpPr>
        <p:spPr bwMode="auto">
          <a:xfrm>
            <a:off x="2966619" y="6035676"/>
            <a:ext cx="266507" cy="823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896" tIns="44948" rIns="89896" bIns="44948">
            <a:spAutoFit/>
          </a:bodyPr>
          <a:lstStyle>
            <a:lvl1pPr eaLnBrk="0" hangingPunct="0">
              <a:spcBef>
                <a:spcPct val="20000"/>
              </a:spcBef>
              <a:buClr>
                <a:schemeClr val="accent1"/>
              </a:buClr>
              <a:buSzPct val="70000"/>
              <a:buFont typeface="Monotype Sorts" pitchFamily="1" charset="2"/>
              <a:buChar char="n"/>
              <a:defRPr kumimoji="1" sz="2000" b="1">
                <a:solidFill>
                  <a:schemeClr val="tx1"/>
                </a:solidFill>
                <a:latin typeface="Arial" charset="0"/>
              </a:defRPr>
            </a:lvl1pPr>
            <a:lvl2pPr marL="742950" indent="-285750" eaLnBrk="0" hangingPunct="0">
              <a:spcBef>
                <a:spcPct val="20000"/>
              </a:spcBef>
              <a:buChar char="–"/>
              <a:defRPr kumimoji="1" sz="2000" b="1">
                <a:solidFill>
                  <a:schemeClr val="tx1"/>
                </a:solidFill>
                <a:latin typeface="Arial" charset="0"/>
              </a:defRPr>
            </a:lvl2pPr>
            <a:lvl3pPr marL="1143000" indent="-228600" eaLnBrk="0" hangingPunct="0">
              <a:spcBef>
                <a:spcPct val="20000"/>
              </a:spcBef>
              <a:buChar char="•"/>
              <a:defRPr kumimoji="1" sz="2000" b="1">
                <a:solidFill>
                  <a:schemeClr val="tx1"/>
                </a:solidFill>
                <a:latin typeface="Arial" charset="0"/>
              </a:defRPr>
            </a:lvl3pPr>
            <a:lvl4pPr marL="1600200" indent="-228600" eaLnBrk="0" hangingPunct="0">
              <a:spcBef>
                <a:spcPct val="20000"/>
              </a:spcBef>
              <a:buChar char="–"/>
              <a:defRPr kumimoji="1" sz="2000" b="1">
                <a:solidFill>
                  <a:schemeClr val="tx1"/>
                </a:solidFill>
                <a:latin typeface="Arial" charset="0"/>
              </a:defRPr>
            </a:lvl4pPr>
            <a:lvl5pPr marL="2057400" indent="-228600" eaLnBrk="0" hangingPunct="0">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har char="»"/>
              <a:defRPr kumimoji="1" sz="2000" b="1">
                <a:solidFill>
                  <a:schemeClr val="tx1"/>
                </a:solidFill>
                <a:latin typeface="Arial" charset="0"/>
              </a:defRPr>
            </a:lvl6pPr>
            <a:lvl7pPr marL="2971800" indent="-228600" eaLnBrk="0" fontAlgn="base" hangingPunct="0">
              <a:spcBef>
                <a:spcPct val="20000"/>
              </a:spcBef>
              <a:spcAft>
                <a:spcPct val="0"/>
              </a:spcAft>
              <a:buChar char="»"/>
              <a:defRPr kumimoji="1" sz="2000" b="1">
                <a:solidFill>
                  <a:schemeClr val="tx1"/>
                </a:solidFill>
                <a:latin typeface="Arial" charset="0"/>
              </a:defRPr>
            </a:lvl7pPr>
            <a:lvl8pPr marL="3429000" indent="-228600" eaLnBrk="0" fontAlgn="base" hangingPunct="0">
              <a:spcBef>
                <a:spcPct val="20000"/>
              </a:spcBef>
              <a:spcAft>
                <a:spcPct val="0"/>
              </a:spcAft>
              <a:buChar char="»"/>
              <a:defRPr kumimoji="1" sz="2000" b="1">
                <a:solidFill>
                  <a:schemeClr val="tx1"/>
                </a:solidFill>
                <a:latin typeface="Arial" charset="0"/>
              </a:defRPr>
            </a:lvl8pPr>
            <a:lvl9pPr marL="3886200" indent="-228600" eaLnBrk="0" fontAlgn="base" hangingPunct="0">
              <a:spcBef>
                <a:spcPct val="20000"/>
              </a:spcBef>
              <a:spcAft>
                <a:spcPct val="0"/>
              </a:spcAft>
              <a:buChar char="»"/>
              <a:defRPr kumimoji="1" sz="2000" b="1">
                <a:solidFill>
                  <a:schemeClr val="tx1"/>
                </a:solidFill>
                <a:latin typeface="Arial" charset="0"/>
              </a:defRPr>
            </a:lvl9pPr>
          </a:lstStyle>
          <a:p>
            <a:pPr defTabSz="457200">
              <a:spcBef>
                <a:spcPct val="0"/>
              </a:spcBef>
              <a:buClrTx/>
              <a:buSzTx/>
              <a:buNone/>
              <a:defRPr/>
            </a:pPr>
            <a:r>
              <a:rPr kumimoji="0" lang="en-US" altLang="en-US" sz="2382" b="0">
                <a:solidFill>
                  <a:prstClr val="black"/>
                </a:solidFill>
              </a:rPr>
              <a:t> </a:t>
            </a:r>
          </a:p>
          <a:p>
            <a:pPr defTabSz="457200">
              <a:spcBef>
                <a:spcPct val="0"/>
              </a:spcBef>
              <a:buClrTx/>
              <a:buSzTx/>
              <a:buNone/>
              <a:defRPr/>
            </a:pPr>
            <a:endParaRPr kumimoji="0" lang="en-US" altLang="en-US" sz="2382" b="0">
              <a:solidFill>
                <a:prstClr val="black"/>
              </a:solidFill>
            </a:endParaRPr>
          </a:p>
        </p:txBody>
      </p:sp>
      <p:sp>
        <p:nvSpPr>
          <p:cNvPr id="2" name="Rectangle 1">
            <a:extLst>
              <a:ext uri="{FF2B5EF4-FFF2-40B4-BE49-F238E27FC236}">
                <a16:creationId xmlns:a16="http://schemas.microsoft.com/office/drawing/2014/main" id="{0AC17437-8F03-459E-9779-9FB2C953C0E2}"/>
              </a:ext>
            </a:extLst>
          </p:cNvPr>
          <p:cNvSpPr/>
          <p:nvPr/>
        </p:nvSpPr>
        <p:spPr>
          <a:xfrm>
            <a:off x="462884" y="198029"/>
            <a:ext cx="11082672" cy="646331"/>
          </a:xfrm>
          <a:prstGeom prst="rect">
            <a:avLst/>
          </a:prstGeom>
        </p:spPr>
        <p:txBody>
          <a:bodyPr wrap="square" lIns="91440" tIns="45720" rIns="91440" bIns="45720" anchor="t">
            <a:spAutoFit/>
          </a:bodyPr>
          <a:lstStyle/>
          <a:p>
            <a:pPr defTabSz="342892">
              <a:lnSpc>
                <a:spcPct val="90000"/>
              </a:lnSpc>
            </a:pPr>
            <a:r>
              <a:rPr lang="en-US" sz="2000" b="1">
                <a:solidFill>
                  <a:srgbClr val="1A4A7E"/>
                </a:solidFill>
                <a:latin typeface="Arial" panose="020B0604020202020204" pitchFamily="34" charset="0"/>
                <a:cs typeface="Arial" panose="020B0604020202020204" pitchFamily="34" charset="0"/>
              </a:rPr>
              <a:t>District stakeholder continue to be actively engaged in informing the development and implementation of the </a:t>
            </a:r>
            <a:r>
              <a:rPr lang="en-US" sz="2000" b="1" err="1">
                <a:solidFill>
                  <a:srgbClr val="1A4A7E"/>
                </a:solidFill>
                <a:latin typeface="Arial" panose="020B0604020202020204" pitchFamily="34" charset="0"/>
                <a:cs typeface="Arial" panose="020B0604020202020204" pitchFamily="34" charset="0"/>
              </a:rPr>
              <a:t>CoRIE</a:t>
            </a:r>
            <a:r>
              <a:rPr lang="en-US" sz="2000" b="1">
                <a:solidFill>
                  <a:srgbClr val="1A4A7E"/>
                </a:solidFill>
                <a:latin typeface="Arial" panose="020B0604020202020204" pitchFamily="34" charset="0"/>
                <a:cs typeface="Arial" panose="020B0604020202020204" pitchFamily="34" charset="0"/>
              </a:rPr>
              <a:t> Initiative components</a:t>
            </a:r>
          </a:p>
        </p:txBody>
      </p:sp>
      <p:sp>
        <p:nvSpPr>
          <p:cNvPr id="6" name="Content Placeholder 6">
            <a:extLst>
              <a:ext uri="{FF2B5EF4-FFF2-40B4-BE49-F238E27FC236}">
                <a16:creationId xmlns:a16="http://schemas.microsoft.com/office/drawing/2014/main" id="{BDC83E4D-E510-4D59-B848-2AD7BF05B085}"/>
              </a:ext>
            </a:extLst>
          </p:cNvPr>
          <p:cNvSpPr txBox="1">
            <a:spLocks/>
          </p:cNvSpPr>
          <p:nvPr/>
        </p:nvSpPr>
        <p:spPr>
          <a:xfrm>
            <a:off x="407070" y="1034982"/>
            <a:ext cx="11418849" cy="50670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50"/>
              </a:spcBef>
              <a:buFont typeface="Wingdings" panose="020B0604020202020204" pitchFamily="34" charset="0"/>
              <a:buChar char="§"/>
              <a:defRPr/>
            </a:pPr>
            <a:r>
              <a:rPr lang="en-US" sz="1800" b="1">
                <a:solidFill>
                  <a:prstClr val="black"/>
                </a:solidFill>
                <a:latin typeface="Calibri" panose="020F0502020204030204"/>
                <a:ea typeface="+mn-lt"/>
                <a:cs typeface="Calibri" panose="020F0502020204030204"/>
              </a:rPr>
              <a:t>Over 100 representatives</a:t>
            </a:r>
            <a:r>
              <a:rPr lang="en-US" sz="1800">
                <a:solidFill>
                  <a:prstClr val="black"/>
                </a:solidFill>
                <a:latin typeface="Calibri" panose="020F0502020204030204"/>
                <a:ea typeface="+mn-lt"/>
                <a:cs typeface="Calibri" panose="020F0502020204030204"/>
              </a:rPr>
              <a:t> from healthcare systems, managed care organizations, government agencies, coalitions/multi-stakeholder groups, community-based organizations </a:t>
            </a:r>
            <a:r>
              <a:rPr lang="en-US" sz="1800" b="1">
                <a:solidFill>
                  <a:prstClr val="black"/>
                </a:solidFill>
                <a:latin typeface="Calibri" panose="020F0502020204030204"/>
                <a:ea typeface="+mn-lt"/>
                <a:cs typeface="Calibri" panose="020F0502020204030204"/>
              </a:rPr>
              <a:t>are actively engaged in informing the development of the </a:t>
            </a:r>
            <a:r>
              <a:rPr lang="en-US" sz="1800" b="1" err="1">
                <a:solidFill>
                  <a:prstClr val="black"/>
                </a:solidFill>
                <a:latin typeface="Calibri" panose="020F0502020204030204"/>
                <a:ea typeface="+mn-lt"/>
                <a:cs typeface="Calibri" panose="020F0502020204030204"/>
              </a:rPr>
              <a:t>CoRIE</a:t>
            </a:r>
            <a:r>
              <a:rPr lang="en-US" sz="1800" b="1">
                <a:solidFill>
                  <a:prstClr val="black"/>
                </a:solidFill>
                <a:latin typeface="Calibri" panose="020F0502020204030204"/>
                <a:ea typeface="+mn-lt"/>
                <a:cs typeface="Calibri" panose="020F0502020204030204"/>
              </a:rPr>
              <a:t> Project components</a:t>
            </a:r>
            <a:r>
              <a:rPr lang="en-US" sz="1800">
                <a:solidFill>
                  <a:prstClr val="black"/>
                </a:solidFill>
                <a:latin typeface="Calibri" panose="020F0502020204030204"/>
                <a:ea typeface="+mn-lt"/>
                <a:cs typeface="Calibri" panose="020F0502020204030204"/>
              </a:rPr>
              <a:t>.</a:t>
            </a:r>
            <a:r>
              <a:rPr lang="en-US" sz="1800">
                <a:solidFill>
                  <a:prstClr val="black"/>
                </a:solidFill>
                <a:latin typeface="Calibri" panose="020F0502020204030204"/>
              </a:rPr>
              <a:t> </a:t>
            </a:r>
            <a:endParaRPr lang="en-US" sz="1800">
              <a:solidFill>
                <a:prstClr val="black"/>
              </a:solidFill>
              <a:latin typeface="Calibri" panose="020F0502020204030204"/>
              <a:ea typeface="+mn-lt"/>
              <a:cs typeface="Calibri" panose="020F0502020204030204"/>
            </a:endParaRPr>
          </a:p>
          <a:p>
            <a:pPr lvl="1" fontAlgn="base">
              <a:buFont typeface="Wingdings" panose="05000000000000000000" pitchFamily="2" charset="2"/>
              <a:buChar char="§"/>
            </a:pPr>
            <a:r>
              <a:rPr lang="en-US" sz="1600">
                <a:solidFill>
                  <a:prstClr val="black"/>
                </a:solidFill>
                <a:latin typeface="Calibri" panose="020F0502020204030204"/>
                <a:ea typeface="+mn-lt"/>
                <a:cs typeface="Calibri" panose="020F0502020204030204"/>
              </a:rPr>
              <a:t>CBO Design Group (informing the general design of the referral platform and CBO analytics)</a:t>
            </a:r>
          </a:p>
          <a:p>
            <a:pPr lvl="1" fontAlgn="base">
              <a:buFont typeface="Wingdings" panose="05000000000000000000" pitchFamily="2" charset="2"/>
              <a:buChar char="§"/>
            </a:pPr>
            <a:r>
              <a:rPr lang="en-US" sz="1600">
                <a:solidFill>
                  <a:prstClr val="black"/>
                </a:solidFill>
                <a:latin typeface="Calibri" panose="020F0502020204030204"/>
                <a:ea typeface="+mn-lt"/>
                <a:cs typeface="Calibri" panose="020F0502020204030204"/>
              </a:rPr>
              <a:t>Community Resource Inventory (CRI) Action Team (developing and testing CRI)</a:t>
            </a:r>
          </a:p>
          <a:p>
            <a:pPr lvl="1" fontAlgn="base">
              <a:buFont typeface="Wingdings" panose="05000000000000000000" pitchFamily="2" charset="2"/>
              <a:buChar char="§"/>
            </a:pPr>
            <a:r>
              <a:rPr lang="en-US" sz="1600">
                <a:solidFill>
                  <a:prstClr val="black"/>
                </a:solidFill>
                <a:latin typeface="Calibri" panose="020F0502020204030204"/>
                <a:ea typeface="+mn-lt"/>
                <a:cs typeface="Calibri" panose="020F0502020204030204"/>
              </a:rPr>
              <a:t>Standardization Action Team (standardizing screening and referral information)</a:t>
            </a:r>
          </a:p>
          <a:p>
            <a:pPr lvl="1" fontAlgn="base">
              <a:buFont typeface="Wingdings" panose="05000000000000000000" pitchFamily="2" charset="2"/>
              <a:buChar char="§"/>
            </a:pPr>
            <a:r>
              <a:rPr lang="en-US" sz="1600">
                <a:solidFill>
                  <a:prstClr val="black"/>
                </a:solidFill>
                <a:latin typeface="Calibri" panose="020F0502020204030204"/>
                <a:ea typeface="+mn-lt"/>
                <a:cs typeface="Calibri" panose="020F0502020204030204"/>
              </a:rPr>
              <a:t>DC HIE Policy Board CRI Subcommittee (developing governance standards)</a:t>
            </a:r>
          </a:p>
          <a:p>
            <a:pPr lvl="1" fontAlgn="base">
              <a:buFont typeface="Wingdings" panose="05000000000000000000" pitchFamily="2" charset="2"/>
              <a:buChar char="§"/>
            </a:pPr>
            <a:endParaRPr lang="en-US" sz="2000" b="0" i="0" kern="1200">
              <a:solidFill>
                <a:schemeClr val="tx1"/>
              </a:solidFill>
              <a:effectLst/>
              <a:latin typeface="Calibri" panose="020F0502020204030204" pitchFamily="34" charset="0"/>
              <a:ea typeface="+mn-ea"/>
              <a:cs typeface="Calibri" panose="020F0502020204030204" pitchFamily="34" charset="0"/>
            </a:endParaRPr>
          </a:p>
          <a:p>
            <a:pPr lvl="0" fontAlgn="base">
              <a:spcAft>
                <a:spcPts val="0"/>
              </a:spcAft>
              <a:buFont typeface="Wingdings" panose="05000000000000000000" pitchFamily="2" charset="2"/>
              <a:buChar char="§"/>
            </a:pPr>
            <a:r>
              <a:rPr lang="en-US" sz="2000" b="0" i="0" kern="1200">
                <a:solidFill>
                  <a:schemeClr val="tx1"/>
                </a:solidFill>
                <a:effectLst/>
                <a:latin typeface="Calibri" panose="020F0502020204030204" pitchFamily="34" charset="0"/>
                <a:ea typeface="+mn-ea"/>
                <a:cs typeface="Calibri" panose="020F0502020204030204" pitchFamily="34" charset="0"/>
              </a:rPr>
              <a:t>Active in </a:t>
            </a:r>
            <a:r>
              <a:rPr lang="en-US" sz="2000" b="1" i="0" kern="1200">
                <a:solidFill>
                  <a:schemeClr val="tx1"/>
                </a:solidFill>
                <a:effectLst/>
                <a:latin typeface="Calibri" panose="020F0502020204030204" pitchFamily="34" charset="0"/>
                <a:ea typeface="+mn-ea"/>
                <a:cs typeface="Calibri" panose="020F0502020204030204" pitchFamily="34" charset="0"/>
              </a:rPr>
              <a:t>national SDOH standardization effort </a:t>
            </a:r>
            <a:r>
              <a:rPr lang="en-US" sz="2000" b="0" i="0" kern="1200">
                <a:solidFill>
                  <a:schemeClr val="tx1"/>
                </a:solidFill>
                <a:effectLst/>
                <a:latin typeface="Calibri" panose="020F0502020204030204" pitchFamily="34" charset="0"/>
                <a:ea typeface="+mn-ea"/>
                <a:cs typeface="Calibri" panose="020F0502020204030204" pitchFamily="34" charset="0"/>
              </a:rPr>
              <a:t>led by the Gravity Project.</a:t>
            </a:r>
          </a:p>
          <a:p>
            <a:pPr lvl="0" fontAlgn="base">
              <a:spcAft>
                <a:spcPts val="0"/>
              </a:spcAft>
              <a:buFont typeface="Wingdings" panose="05000000000000000000" pitchFamily="2" charset="2"/>
              <a:buChar char="§"/>
            </a:pPr>
            <a:endParaRPr lang="en-US" sz="2000" b="0" i="0" kern="1200">
              <a:solidFill>
                <a:schemeClr val="tx1"/>
              </a:solidFill>
              <a:effectLst/>
              <a:latin typeface="Calibri" panose="020F0502020204030204" pitchFamily="34" charset="0"/>
              <a:ea typeface="+mn-ea"/>
              <a:cs typeface="Calibri" panose="020F0502020204030204" pitchFamily="34" charset="0"/>
            </a:endParaRPr>
          </a:p>
          <a:p>
            <a:pPr lvl="0" fontAlgn="base">
              <a:spcAft>
                <a:spcPts val="0"/>
              </a:spcAft>
              <a:buFont typeface="Wingdings" panose="05000000000000000000" pitchFamily="2" charset="2"/>
              <a:buChar char="§"/>
            </a:pPr>
            <a:r>
              <a:rPr lang="en-US" sz="2000" b="0" i="0" kern="1200">
                <a:solidFill>
                  <a:schemeClr val="tx1"/>
                </a:solidFill>
                <a:effectLst/>
                <a:latin typeface="Calibri" panose="020F0502020204030204" pitchFamily="34" charset="0"/>
                <a:ea typeface="+mn-ea"/>
                <a:cs typeface="Calibri" panose="020F0502020204030204" pitchFamily="34" charset="0"/>
              </a:rPr>
              <a:t>Discussions underway with key stakeholders to agree upon a</a:t>
            </a:r>
            <a:r>
              <a:rPr lang="en-US" sz="2000" b="1" i="0" kern="1200">
                <a:solidFill>
                  <a:schemeClr val="tx1"/>
                </a:solidFill>
                <a:effectLst/>
                <a:latin typeface="Calibri" panose="020F0502020204030204" pitchFamily="34" charset="0"/>
                <a:ea typeface="+mn-ea"/>
                <a:cs typeface="Calibri" panose="020F0502020204030204" pitchFamily="34" charset="0"/>
              </a:rPr>
              <a:t> minimum set of common screeners for housing, nutrition, and behavioral health</a:t>
            </a:r>
            <a:r>
              <a:rPr lang="en-US" sz="2000" b="0" i="0" kern="1200">
                <a:solidFill>
                  <a:schemeClr val="tx1"/>
                </a:solidFill>
                <a:effectLst/>
                <a:latin typeface="Calibri" panose="020F0502020204030204" pitchFamily="34" charset="0"/>
                <a:ea typeface="+mn-ea"/>
                <a:cs typeface="Calibri" panose="020F0502020204030204" pitchFamily="34" charset="0"/>
              </a:rPr>
              <a:t>, which can be implemented within </a:t>
            </a:r>
            <a:r>
              <a:rPr lang="en-US" sz="2000" b="0" i="0" kern="1200" err="1">
                <a:solidFill>
                  <a:schemeClr val="tx1"/>
                </a:solidFill>
                <a:effectLst/>
                <a:latin typeface="Calibri" panose="020F0502020204030204" pitchFamily="34" charset="0"/>
                <a:ea typeface="+mn-ea"/>
                <a:cs typeface="Calibri" panose="020F0502020204030204" pitchFamily="34" charset="0"/>
              </a:rPr>
              <a:t>CoRIE</a:t>
            </a:r>
            <a:r>
              <a:rPr lang="en-US" sz="2000" b="0" i="0" kern="1200">
                <a:solidFill>
                  <a:schemeClr val="tx1"/>
                </a:solidFill>
                <a:effectLst/>
                <a:latin typeface="Calibri" panose="020F0502020204030204" pitchFamily="34" charset="0"/>
                <a:ea typeface="+mn-ea"/>
                <a:cs typeface="Calibri" panose="020F0502020204030204" pitchFamily="34" charset="0"/>
              </a:rPr>
              <a:t> infrastructure in FY22.</a:t>
            </a:r>
          </a:p>
          <a:p>
            <a:pPr lvl="0" fontAlgn="base">
              <a:spcAft>
                <a:spcPts val="0"/>
              </a:spcAft>
              <a:buFont typeface="Wingdings" panose="05000000000000000000" pitchFamily="2" charset="2"/>
              <a:buChar char="§"/>
            </a:pPr>
            <a:endParaRPr lang="en-US" sz="2000" i="1">
              <a:solidFill>
                <a:prstClr val="black"/>
              </a:solidFill>
              <a:latin typeface="Calibri" panose="020F0502020204030204"/>
              <a:ea typeface="+mn-lt"/>
              <a:cs typeface="Calibri" panose="020F0502020204030204"/>
            </a:endParaRPr>
          </a:p>
          <a:p>
            <a:pPr>
              <a:lnSpc>
                <a:spcPct val="100000"/>
              </a:lnSpc>
              <a:spcBef>
                <a:spcPts val="0"/>
              </a:spcBef>
              <a:buFont typeface="Wingdings" panose="05000000000000000000" pitchFamily="2" charset="2"/>
              <a:buChar char="§"/>
            </a:pPr>
            <a:r>
              <a:rPr lang="en-US" sz="2000">
                <a:latin typeface="Calibri" panose="020F0502020204030204" pitchFamily="34" charset="0"/>
                <a:cs typeface="Calibri" panose="020F0502020204030204" pitchFamily="34" charset="0"/>
              </a:rPr>
              <a:t>Promote </a:t>
            </a:r>
            <a:r>
              <a:rPr lang="en-US" sz="2000" err="1">
                <a:latin typeface="Calibri" panose="020F0502020204030204" pitchFamily="34" charset="0"/>
                <a:cs typeface="Calibri" panose="020F0502020204030204" pitchFamily="34" charset="0"/>
              </a:rPr>
              <a:t>CoRIE</a:t>
            </a:r>
            <a:r>
              <a:rPr lang="en-US" sz="2000">
                <a:latin typeface="Calibri" panose="020F0502020204030204" pitchFamily="34" charset="0"/>
                <a:cs typeface="Calibri" panose="020F0502020204030204" pitchFamily="34" charset="0"/>
              </a:rPr>
              <a:t> technologies among stakeholders and the broader community of users</a:t>
            </a:r>
          </a:p>
          <a:p>
            <a:pPr lvl="1">
              <a:lnSpc>
                <a:spcPct val="100000"/>
              </a:lnSpc>
              <a:spcBef>
                <a:spcPts val="0"/>
              </a:spcBef>
              <a:buFont typeface="Wingdings" panose="05000000000000000000" pitchFamily="2" charset="2"/>
              <a:buChar char="§"/>
            </a:pPr>
            <a:r>
              <a:rPr lang="en-US" sz="2000">
                <a:latin typeface="Calibri" panose="020F0502020204030204" pitchFamily="34" charset="0"/>
                <a:cs typeface="Calibri" panose="020F0502020204030204" pitchFamily="34" charset="0"/>
              </a:rPr>
              <a:t>Support population-level screening via care coordination programs, etc.</a:t>
            </a:r>
          </a:p>
          <a:p>
            <a:pPr lvl="1">
              <a:lnSpc>
                <a:spcPct val="100000"/>
              </a:lnSpc>
              <a:spcBef>
                <a:spcPts val="0"/>
              </a:spcBef>
              <a:buFont typeface="Wingdings" panose="05000000000000000000" pitchFamily="2" charset="2"/>
              <a:buChar char="§"/>
            </a:pPr>
            <a:r>
              <a:rPr lang="en-US" sz="2000">
                <a:latin typeface="Calibri" panose="020F0502020204030204" pitchFamily="34" charset="0"/>
                <a:cs typeface="Calibri" panose="020F0502020204030204" pitchFamily="34" charset="0"/>
              </a:rPr>
              <a:t>Promote or require </a:t>
            </a:r>
            <a:r>
              <a:rPr lang="en-US" sz="2000" err="1">
                <a:latin typeface="Calibri" panose="020F0502020204030204" pitchFamily="34" charset="0"/>
                <a:cs typeface="Calibri" panose="020F0502020204030204" pitchFamily="34" charset="0"/>
              </a:rPr>
              <a:t>eReferral</a:t>
            </a:r>
            <a:endParaRPr lang="en-US" sz="2000">
              <a:latin typeface="Calibri" panose="020F0502020204030204" pitchFamily="34" charset="0"/>
              <a:cs typeface="Calibri" panose="020F0502020204030204" pitchFamily="34" charset="0"/>
            </a:endParaRPr>
          </a:p>
          <a:p>
            <a:pPr lvl="1" fontAlgn="base">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a:p>
            <a:pPr fontAlgn="base">
              <a:buFont typeface="Wingdings" panose="05000000000000000000" pitchFamily="2" charset="2"/>
              <a:buChar char="§"/>
            </a:pPr>
            <a:endParaRPr lang="en-US" sz="2000">
              <a:solidFill>
                <a:prstClr val="black"/>
              </a:solidFill>
              <a:latin typeface="Calibri" panose="020F0502020204030204"/>
              <a:ea typeface="+mn-lt"/>
              <a:cs typeface="Calibri" panose="020F0502020204030204"/>
            </a:endParaRPr>
          </a:p>
          <a:p>
            <a:pPr lvl="1">
              <a:buFont typeface="Wingdings" panose="020B0604020202020204" pitchFamily="34" charset="0"/>
              <a:buChar char="§"/>
              <a:defRPr/>
            </a:pPr>
            <a:endParaRPr lang="en-US">
              <a:solidFill>
                <a:prstClr val="black"/>
              </a:solidFill>
              <a:latin typeface="Calibri" panose="020F0502020204030204"/>
              <a:cs typeface="Calibri"/>
            </a:endParaRPr>
          </a:p>
        </p:txBody>
      </p:sp>
      <p:sp>
        <p:nvSpPr>
          <p:cNvPr id="7" name="Slide Number Placeholder 6">
            <a:extLst>
              <a:ext uri="{FF2B5EF4-FFF2-40B4-BE49-F238E27FC236}">
                <a16:creationId xmlns:a16="http://schemas.microsoft.com/office/drawing/2014/main" id="{F39B08E3-49D6-4030-95C6-7174CDB42B84}"/>
              </a:ext>
            </a:extLst>
          </p:cNvPr>
          <p:cNvSpPr>
            <a:spLocks noGrp="1"/>
          </p:cNvSpPr>
          <p:nvPr>
            <p:ph type="sldNum" sz="quarter" idx="12"/>
          </p:nvPr>
        </p:nvSpPr>
        <p:spPr/>
        <p:txBody>
          <a:bodyPr/>
          <a:lstStyle/>
          <a:p>
            <a:pPr defTabSz="457200">
              <a:defRPr/>
            </a:pPr>
            <a:fld id="{56B579A3-DFDC-422A-92D6-C6D19520F779}" type="slidenum">
              <a:rPr lang="en-US">
                <a:solidFill>
                  <a:prstClr val="black">
                    <a:tint val="75000"/>
                  </a:prstClr>
                </a:solidFill>
                <a:latin typeface="Calibri" panose="020F0502020204030204"/>
              </a:rPr>
              <a:pPr defTabSz="457200">
                <a:defRPr/>
              </a:pPr>
              <a:t>14</a:t>
            </a:fld>
            <a:endParaRPr lang="en-US">
              <a:solidFill>
                <a:prstClr val="black">
                  <a:tint val="75000"/>
                </a:prstClr>
              </a:solidFill>
              <a:latin typeface="Calibri" panose="020F0502020204030204"/>
            </a:endParaRPr>
          </a:p>
        </p:txBody>
      </p:sp>
      <p:cxnSp>
        <p:nvCxnSpPr>
          <p:cNvPr id="13" name="Straight Connector 12">
            <a:extLst>
              <a:ext uri="{FF2B5EF4-FFF2-40B4-BE49-F238E27FC236}">
                <a16:creationId xmlns:a16="http://schemas.microsoft.com/office/drawing/2014/main" id="{76DCE496-0A68-4189-9D99-D1EBB709E055}"/>
              </a:ext>
            </a:extLst>
          </p:cNvPr>
          <p:cNvCxnSpPr>
            <a:cxnSpLocks/>
          </p:cNvCxnSpPr>
          <p:nvPr/>
        </p:nvCxnSpPr>
        <p:spPr>
          <a:xfrm>
            <a:off x="310267" y="836298"/>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8966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ChangeArrowheads="1"/>
          </p:cNvSpPr>
          <p:nvPr/>
        </p:nvSpPr>
        <p:spPr bwMode="auto">
          <a:xfrm>
            <a:off x="2966619" y="6035676"/>
            <a:ext cx="266507" cy="823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896" tIns="44948" rIns="89896" bIns="44948">
            <a:spAutoFit/>
          </a:bodyPr>
          <a:lstStyle>
            <a:lvl1pPr eaLnBrk="0" hangingPunct="0">
              <a:spcBef>
                <a:spcPct val="20000"/>
              </a:spcBef>
              <a:buClr>
                <a:schemeClr val="accent1"/>
              </a:buClr>
              <a:buSzPct val="70000"/>
              <a:buFont typeface="Monotype Sorts" pitchFamily="1" charset="2"/>
              <a:buChar char="n"/>
              <a:defRPr kumimoji="1" sz="2000" b="1">
                <a:solidFill>
                  <a:schemeClr val="tx1"/>
                </a:solidFill>
                <a:latin typeface="Arial" charset="0"/>
              </a:defRPr>
            </a:lvl1pPr>
            <a:lvl2pPr marL="742950" indent="-285750" eaLnBrk="0" hangingPunct="0">
              <a:spcBef>
                <a:spcPct val="20000"/>
              </a:spcBef>
              <a:buChar char="–"/>
              <a:defRPr kumimoji="1" sz="2000" b="1">
                <a:solidFill>
                  <a:schemeClr val="tx1"/>
                </a:solidFill>
                <a:latin typeface="Arial" charset="0"/>
              </a:defRPr>
            </a:lvl2pPr>
            <a:lvl3pPr marL="1143000" indent="-228600" eaLnBrk="0" hangingPunct="0">
              <a:spcBef>
                <a:spcPct val="20000"/>
              </a:spcBef>
              <a:buChar char="•"/>
              <a:defRPr kumimoji="1" sz="2000" b="1">
                <a:solidFill>
                  <a:schemeClr val="tx1"/>
                </a:solidFill>
                <a:latin typeface="Arial" charset="0"/>
              </a:defRPr>
            </a:lvl3pPr>
            <a:lvl4pPr marL="1600200" indent="-228600" eaLnBrk="0" hangingPunct="0">
              <a:spcBef>
                <a:spcPct val="20000"/>
              </a:spcBef>
              <a:buChar char="–"/>
              <a:defRPr kumimoji="1" sz="2000" b="1">
                <a:solidFill>
                  <a:schemeClr val="tx1"/>
                </a:solidFill>
                <a:latin typeface="Arial" charset="0"/>
              </a:defRPr>
            </a:lvl4pPr>
            <a:lvl5pPr marL="2057400" indent="-228600" eaLnBrk="0" hangingPunct="0">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har char="»"/>
              <a:defRPr kumimoji="1" sz="2000" b="1">
                <a:solidFill>
                  <a:schemeClr val="tx1"/>
                </a:solidFill>
                <a:latin typeface="Arial" charset="0"/>
              </a:defRPr>
            </a:lvl6pPr>
            <a:lvl7pPr marL="2971800" indent="-228600" eaLnBrk="0" fontAlgn="base" hangingPunct="0">
              <a:spcBef>
                <a:spcPct val="20000"/>
              </a:spcBef>
              <a:spcAft>
                <a:spcPct val="0"/>
              </a:spcAft>
              <a:buChar char="»"/>
              <a:defRPr kumimoji="1" sz="2000" b="1">
                <a:solidFill>
                  <a:schemeClr val="tx1"/>
                </a:solidFill>
                <a:latin typeface="Arial" charset="0"/>
              </a:defRPr>
            </a:lvl7pPr>
            <a:lvl8pPr marL="3429000" indent="-228600" eaLnBrk="0" fontAlgn="base" hangingPunct="0">
              <a:spcBef>
                <a:spcPct val="20000"/>
              </a:spcBef>
              <a:spcAft>
                <a:spcPct val="0"/>
              </a:spcAft>
              <a:buChar char="»"/>
              <a:defRPr kumimoji="1" sz="2000" b="1">
                <a:solidFill>
                  <a:schemeClr val="tx1"/>
                </a:solidFill>
                <a:latin typeface="Arial" charset="0"/>
              </a:defRPr>
            </a:lvl8pPr>
            <a:lvl9pPr marL="3886200" indent="-228600" eaLnBrk="0" fontAlgn="base" hangingPunct="0">
              <a:spcBef>
                <a:spcPct val="20000"/>
              </a:spcBef>
              <a:spcAft>
                <a:spcPct val="0"/>
              </a:spcAft>
              <a:buChar char="»"/>
              <a:defRPr kumimoji="1" sz="2000" b="1">
                <a:solidFill>
                  <a:schemeClr val="tx1"/>
                </a:solidFill>
                <a:latin typeface="Arial" charset="0"/>
              </a:defRPr>
            </a:lvl9pPr>
          </a:lstStyle>
          <a:p>
            <a:pPr defTabSz="457200">
              <a:spcBef>
                <a:spcPct val="0"/>
              </a:spcBef>
              <a:buClrTx/>
              <a:buSzTx/>
              <a:buNone/>
              <a:defRPr/>
            </a:pPr>
            <a:r>
              <a:rPr kumimoji="0" lang="en-US" altLang="en-US" sz="2382" b="0">
                <a:solidFill>
                  <a:prstClr val="black"/>
                </a:solidFill>
              </a:rPr>
              <a:t> </a:t>
            </a:r>
          </a:p>
          <a:p>
            <a:pPr defTabSz="457200">
              <a:spcBef>
                <a:spcPct val="0"/>
              </a:spcBef>
              <a:buClrTx/>
              <a:buSzTx/>
              <a:buNone/>
              <a:defRPr/>
            </a:pPr>
            <a:endParaRPr kumimoji="0" lang="en-US" altLang="en-US" sz="2382" b="0">
              <a:solidFill>
                <a:prstClr val="black"/>
              </a:solidFill>
            </a:endParaRPr>
          </a:p>
        </p:txBody>
      </p:sp>
      <p:sp>
        <p:nvSpPr>
          <p:cNvPr id="2" name="Rectangle 1">
            <a:extLst>
              <a:ext uri="{FF2B5EF4-FFF2-40B4-BE49-F238E27FC236}">
                <a16:creationId xmlns:a16="http://schemas.microsoft.com/office/drawing/2014/main" id="{0AC17437-8F03-459E-9779-9FB2C953C0E2}"/>
              </a:ext>
            </a:extLst>
          </p:cNvPr>
          <p:cNvSpPr/>
          <p:nvPr/>
        </p:nvSpPr>
        <p:spPr>
          <a:xfrm>
            <a:off x="462884" y="198029"/>
            <a:ext cx="11082672" cy="646331"/>
          </a:xfrm>
          <a:prstGeom prst="rect">
            <a:avLst/>
          </a:prstGeom>
        </p:spPr>
        <p:txBody>
          <a:bodyPr wrap="square" lIns="91440" tIns="45720" rIns="91440" bIns="45720" anchor="t">
            <a:spAutoFit/>
          </a:bodyPr>
          <a:lstStyle/>
          <a:p>
            <a:pPr defTabSz="257169">
              <a:lnSpc>
                <a:spcPct val="90000"/>
              </a:lnSpc>
              <a:defRPr/>
            </a:pPr>
            <a:r>
              <a:rPr lang="en-US" sz="2000" b="1" i="1" dirty="0">
                <a:solidFill>
                  <a:srgbClr val="1A4A7E"/>
                </a:solidFill>
                <a:latin typeface="Arial" panose="020B0604020202020204" pitchFamily="34" charset="0"/>
                <a:cs typeface="Arial" panose="020B0604020202020204" pitchFamily="34" charset="0"/>
              </a:rPr>
              <a:t>DC’s 2022 SMHP Update </a:t>
            </a:r>
            <a:r>
              <a:rPr lang="en-US" sz="2000" b="1" dirty="0">
                <a:solidFill>
                  <a:srgbClr val="1A4A7E"/>
                </a:solidFill>
                <a:latin typeface="Arial" panose="020B0604020202020204" pitchFamily="34" charset="0"/>
                <a:cs typeface="Arial" panose="020B0604020202020204" pitchFamily="34" charset="0"/>
              </a:rPr>
              <a:t>prioritizes continued engagement CBOs and partnership with clinical providers to expand access and use of social needs information HIE</a:t>
            </a:r>
          </a:p>
        </p:txBody>
      </p:sp>
      <p:sp>
        <p:nvSpPr>
          <p:cNvPr id="6" name="Content Placeholder 6">
            <a:extLst>
              <a:ext uri="{FF2B5EF4-FFF2-40B4-BE49-F238E27FC236}">
                <a16:creationId xmlns:a16="http://schemas.microsoft.com/office/drawing/2014/main" id="{BDC83E4D-E510-4D59-B848-2AD7BF05B085}"/>
              </a:ext>
            </a:extLst>
          </p:cNvPr>
          <p:cNvSpPr txBox="1">
            <a:spLocks/>
          </p:cNvSpPr>
          <p:nvPr/>
        </p:nvSpPr>
        <p:spPr>
          <a:xfrm>
            <a:off x="386575" y="1144313"/>
            <a:ext cx="11418849" cy="50670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50"/>
              </a:spcBef>
              <a:buFont typeface="Wingdings" panose="020B0604020202020204" pitchFamily="34" charset="0"/>
              <a:buChar char="§"/>
              <a:defRPr/>
            </a:pPr>
            <a:r>
              <a:rPr lang="en-US" sz="1800" dirty="0">
                <a:solidFill>
                  <a:prstClr val="black"/>
                </a:solidFill>
                <a:latin typeface="Calibri" panose="020F0502020204030204"/>
                <a:ea typeface="+mn-lt"/>
                <a:cs typeface="Calibri" panose="020F0502020204030204"/>
              </a:rPr>
              <a:t>Access and exchange of social needs information – particularly housing and nutrition – through the HIE supports whole person care.</a:t>
            </a:r>
          </a:p>
          <a:p>
            <a:pPr>
              <a:spcBef>
                <a:spcPts val="750"/>
              </a:spcBef>
              <a:buFont typeface="Wingdings" panose="020B0604020202020204" pitchFamily="34" charset="0"/>
              <a:buChar char="§"/>
              <a:defRPr/>
            </a:pPr>
            <a:endParaRPr lang="en-US" sz="1800" dirty="0">
              <a:solidFill>
                <a:prstClr val="black"/>
              </a:solidFill>
              <a:latin typeface="Calibri" panose="020F0502020204030204"/>
              <a:ea typeface="+mn-lt"/>
              <a:cs typeface="Calibri" panose="020F0502020204030204"/>
            </a:endParaRPr>
          </a:p>
          <a:p>
            <a:pPr>
              <a:spcBef>
                <a:spcPts val="750"/>
              </a:spcBef>
              <a:buFont typeface="Wingdings" panose="020B0604020202020204" pitchFamily="34" charset="0"/>
              <a:buChar char="§"/>
              <a:defRPr/>
            </a:pPr>
            <a:r>
              <a:rPr lang="en-US" sz="1800" dirty="0">
                <a:solidFill>
                  <a:prstClr val="black"/>
                </a:solidFill>
                <a:latin typeface="Calibri" panose="020F0502020204030204"/>
                <a:ea typeface="+mn-lt"/>
                <a:cs typeface="Calibri" panose="020F0502020204030204"/>
              </a:rPr>
              <a:t>Develop refinements to the HIE functionality that promote access and engagement in the DC HIE among CBOs / social service agencies. </a:t>
            </a:r>
          </a:p>
          <a:p>
            <a:pPr>
              <a:spcBef>
                <a:spcPts val="750"/>
              </a:spcBef>
              <a:buFont typeface="Wingdings" panose="020B0604020202020204" pitchFamily="34" charset="0"/>
              <a:buChar char="§"/>
              <a:defRPr/>
            </a:pPr>
            <a:endParaRPr lang="en-US" sz="1800" dirty="0">
              <a:solidFill>
                <a:prstClr val="black"/>
              </a:solidFill>
              <a:latin typeface="Calibri" panose="020F0502020204030204"/>
              <a:ea typeface="+mn-lt"/>
              <a:cs typeface="Calibri" panose="020F0502020204030204"/>
            </a:endParaRPr>
          </a:p>
          <a:p>
            <a:pPr>
              <a:spcBef>
                <a:spcPts val="750"/>
              </a:spcBef>
              <a:buFont typeface="Wingdings" panose="020B0604020202020204" pitchFamily="34" charset="0"/>
              <a:buChar char="§"/>
              <a:defRPr/>
            </a:pPr>
            <a:r>
              <a:rPr lang="en-US" sz="1800" dirty="0">
                <a:solidFill>
                  <a:prstClr val="black"/>
                </a:solidFill>
                <a:latin typeface="Calibri" panose="020F0502020204030204"/>
                <a:ea typeface="+mn-lt"/>
                <a:cs typeface="Calibri" panose="020F0502020204030204"/>
              </a:rPr>
              <a:t>Explore what new use cases would be most beneficial for CBOs, the provider network, and Medicaid beneficiaries to integrate social needs data, drive their interest, and maximize value.</a:t>
            </a:r>
          </a:p>
          <a:p>
            <a:pPr>
              <a:spcBef>
                <a:spcPts val="750"/>
              </a:spcBef>
              <a:buFont typeface="Wingdings" panose="020B0604020202020204" pitchFamily="34" charset="0"/>
              <a:buChar char="§"/>
              <a:defRPr/>
            </a:pPr>
            <a:endParaRPr lang="en-US" sz="1800" dirty="0">
              <a:solidFill>
                <a:prstClr val="black"/>
              </a:solidFill>
              <a:latin typeface="Calibri" panose="020F0502020204030204"/>
              <a:ea typeface="+mn-lt"/>
              <a:cs typeface="Calibri" panose="020F0502020204030204"/>
            </a:endParaRPr>
          </a:p>
          <a:p>
            <a:pPr>
              <a:spcBef>
                <a:spcPts val="750"/>
              </a:spcBef>
              <a:buFont typeface="Wingdings" panose="020B0604020202020204" pitchFamily="34" charset="0"/>
              <a:buChar char="§"/>
              <a:defRPr/>
            </a:pPr>
            <a:r>
              <a:rPr lang="en-US" sz="1800" dirty="0">
                <a:solidFill>
                  <a:prstClr val="black"/>
                </a:solidFill>
                <a:latin typeface="Calibri" panose="020F0502020204030204"/>
                <a:ea typeface="+mn-lt"/>
                <a:cs typeface="Calibri" panose="020F0502020204030204"/>
              </a:rPr>
              <a:t>Diversify Boards and Committees across various governance structures to ensure that the full breadth of partners – particularly those that are representing new and emerging use cases – including CBOs and other less-well represented groups, including behavioral health and long-term care.</a:t>
            </a:r>
          </a:p>
          <a:p>
            <a:pPr>
              <a:spcBef>
                <a:spcPts val="750"/>
              </a:spcBef>
              <a:buFont typeface="Wingdings" panose="020B0604020202020204" pitchFamily="34" charset="0"/>
              <a:buChar char="§"/>
              <a:defRPr/>
            </a:pPr>
            <a:endParaRPr lang="en-US" sz="1800" dirty="0">
              <a:solidFill>
                <a:prstClr val="black"/>
              </a:solidFill>
              <a:latin typeface="Calibri" panose="020F0502020204030204"/>
              <a:ea typeface="+mn-lt"/>
              <a:cs typeface="Calibri" panose="020F0502020204030204"/>
            </a:endParaRPr>
          </a:p>
          <a:p>
            <a:pPr>
              <a:spcBef>
                <a:spcPts val="750"/>
              </a:spcBef>
              <a:buFont typeface="Wingdings" panose="020B0604020202020204" pitchFamily="34" charset="0"/>
              <a:buChar char="§"/>
              <a:defRPr/>
            </a:pPr>
            <a:r>
              <a:rPr lang="en-US" sz="1800" dirty="0">
                <a:solidFill>
                  <a:prstClr val="black"/>
                </a:solidFill>
                <a:latin typeface="Calibri" panose="020F0502020204030204"/>
                <a:ea typeface="+mn-lt"/>
                <a:cs typeface="Calibri" panose="020F0502020204030204"/>
              </a:rPr>
              <a:t>Fund pilot projects to test use cases and specific value-added collaborations between clinical providers and non-clinical CBOs/social services agencies.</a:t>
            </a:r>
          </a:p>
          <a:p>
            <a:pPr lvl="1" fontAlgn="base">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fontAlgn="base">
              <a:buFont typeface="Wingdings" panose="05000000000000000000" pitchFamily="2" charset="2"/>
              <a:buChar char="§"/>
            </a:pPr>
            <a:endParaRPr lang="en-US" sz="2000" dirty="0">
              <a:solidFill>
                <a:prstClr val="black"/>
              </a:solidFill>
              <a:latin typeface="Calibri" panose="020F0502020204030204"/>
              <a:ea typeface="+mn-lt"/>
              <a:cs typeface="Calibri" panose="020F0502020204030204"/>
            </a:endParaRPr>
          </a:p>
          <a:p>
            <a:pPr lvl="1">
              <a:buFont typeface="Wingdings" panose="020B0604020202020204" pitchFamily="34" charset="0"/>
              <a:buChar char="§"/>
              <a:defRPr/>
            </a:pPr>
            <a:endParaRPr lang="en-US" dirty="0">
              <a:solidFill>
                <a:prstClr val="black"/>
              </a:solidFill>
              <a:latin typeface="Calibri" panose="020F0502020204030204"/>
              <a:cs typeface="Calibri"/>
            </a:endParaRPr>
          </a:p>
        </p:txBody>
      </p:sp>
      <p:sp>
        <p:nvSpPr>
          <p:cNvPr id="7" name="Slide Number Placeholder 6">
            <a:extLst>
              <a:ext uri="{FF2B5EF4-FFF2-40B4-BE49-F238E27FC236}">
                <a16:creationId xmlns:a16="http://schemas.microsoft.com/office/drawing/2014/main" id="{F39B08E3-49D6-4030-95C6-7174CDB42B84}"/>
              </a:ext>
            </a:extLst>
          </p:cNvPr>
          <p:cNvSpPr>
            <a:spLocks noGrp="1"/>
          </p:cNvSpPr>
          <p:nvPr>
            <p:ph type="sldNum" sz="quarter" idx="12"/>
          </p:nvPr>
        </p:nvSpPr>
        <p:spPr/>
        <p:txBody>
          <a:bodyPr/>
          <a:lstStyle/>
          <a:p>
            <a:pPr defTabSz="457200">
              <a:defRPr/>
            </a:pPr>
            <a:fld id="{56B579A3-DFDC-422A-92D6-C6D19520F779}" type="slidenum">
              <a:rPr lang="en-US">
                <a:solidFill>
                  <a:prstClr val="black">
                    <a:tint val="75000"/>
                  </a:prstClr>
                </a:solidFill>
                <a:latin typeface="Calibri" panose="020F0502020204030204"/>
              </a:rPr>
              <a:pPr defTabSz="457200">
                <a:defRPr/>
              </a:pPr>
              <a:t>15</a:t>
            </a:fld>
            <a:endParaRPr lang="en-US">
              <a:solidFill>
                <a:prstClr val="black">
                  <a:tint val="75000"/>
                </a:prstClr>
              </a:solidFill>
              <a:latin typeface="Calibri" panose="020F0502020204030204"/>
            </a:endParaRPr>
          </a:p>
        </p:txBody>
      </p:sp>
      <p:cxnSp>
        <p:nvCxnSpPr>
          <p:cNvPr id="13" name="Straight Connector 12">
            <a:extLst>
              <a:ext uri="{FF2B5EF4-FFF2-40B4-BE49-F238E27FC236}">
                <a16:creationId xmlns:a16="http://schemas.microsoft.com/office/drawing/2014/main" id="{76DCE496-0A68-4189-9D99-D1EBB709E055}"/>
              </a:ext>
            </a:extLst>
          </p:cNvPr>
          <p:cNvCxnSpPr>
            <a:cxnSpLocks/>
          </p:cNvCxnSpPr>
          <p:nvPr/>
        </p:nvCxnSpPr>
        <p:spPr>
          <a:xfrm>
            <a:off x="310267" y="836298"/>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1891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1494" y="311498"/>
            <a:ext cx="7542080" cy="1060101"/>
          </a:xfrm>
        </p:spPr>
        <p:txBody>
          <a:bodyPr>
            <a:noAutofit/>
          </a:bodyPr>
          <a:lstStyle/>
          <a:p>
            <a:pPr defTabSz="342892"/>
            <a:r>
              <a:rPr lang="en-US" sz="2000" b="1">
                <a:solidFill>
                  <a:srgbClr val="1A4A7E"/>
                </a:solidFill>
                <a:latin typeface="Arial" panose="020B0604020202020204" pitchFamily="34" charset="0"/>
                <a:ea typeface="+mn-ea"/>
                <a:cs typeface="Arial" panose="020B0604020202020204" pitchFamily="34" charset="0"/>
              </a:rPr>
              <a:t>What does success look like for DC PACT?</a:t>
            </a:r>
          </a:p>
        </p:txBody>
      </p:sp>
      <p:sp>
        <p:nvSpPr>
          <p:cNvPr id="3" name="Slide Number Placeholder 2"/>
          <p:cNvSpPr>
            <a:spLocks noGrp="1"/>
          </p:cNvSpPr>
          <p:nvPr>
            <p:ph type="sldNum" sz="quarter" idx="12"/>
          </p:nvPr>
        </p:nvSpPr>
        <p:spPr/>
        <p:txBody>
          <a:bodyPr>
            <a:normAutofit/>
          </a:bodyPr>
          <a:lstStyle/>
          <a:p>
            <a:fld id="{ED0E3A1B-20A6-4CAE-8337-7065B976AD52}" type="slidenum">
              <a:rPr lang="en-US" smtClean="0"/>
              <a:t>16</a:t>
            </a:fld>
            <a:endParaRPr lang="en-US"/>
          </a:p>
        </p:txBody>
      </p:sp>
      <p:sp>
        <p:nvSpPr>
          <p:cNvPr id="2" name="Content Placeholder 1"/>
          <p:cNvSpPr>
            <a:spLocks noGrp="1"/>
          </p:cNvSpPr>
          <p:nvPr>
            <p:ph sz="quarter" idx="1"/>
          </p:nvPr>
        </p:nvSpPr>
        <p:spPr>
          <a:xfrm>
            <a:off x="1752601" y="1600201"/>
            <a:ext cx="8762999" cy="5105399"/>
          </a:xfrm>
        </p:spPr>
        <p:txBody>
          <a:bodyPr/>
          <a:lstStyle/>
          <a:p>
            <a:pPr>
              <a:buFont typeface="Wingdings" panose="05000000000000000000" pitchFamily="2" charset="2"/>
              <a:buChar char="§"/>
            </a:pPr>
            <a:r>
              <a:rPr lang="en-US" sz="2400"/>
              <a:t>Build capacity for </a:t>
            </a:r>
            <a:r>
              <a:rPr lang="en-US" sz="2400" b="1"/>
              <a:t>organizational and system change</a:t>
            </a:r>
          </a:p>
          <a:p>
            <a:pPr>
              <a:buFont typeface="Wingdings" panose="05000000000000000000" pitchFamily="2" charset="2"/>
              <a:buChar char="§"/>
            </a:pPr>
            <a:endParaRPr lang="en-US" sz="2400" b="1"/>
          </a:p>
          <a:p>
            <a:pPr>
              <a:buFont typeface="Wingdings" panose="05000000000000000000" pitchFamily="2" charset="2"/>
              <a:buChar char="§"/>
            </a:pPr>
            <a:r>
              <a:rPr lang="en-US" sz="2400"/>
              <a:t>Build </a:t>
            </a:r>
            <a:r>
              <a:rPr lang="en-US" sz="2400" b="1"/>
              <a:t>shared measurement </a:t>
            </a:r>
            <a:r>
              <a:rPr lang="en-US" sz="2400"/>
              <a:t>consensus for strategic goals through action teams </a:t>
            </a:r>
          </a:p>
          <a:p>
            <a:pPr>
              <a:buFont typeface="Wingdings" panose="05000000000000000000" pitchFamily="2" charset="2"/>
              <a:buChar char="§"/>
            </a:pPr>
            <a:endParaRPr lang="en-US" sz="2400"/>
          </a:p>
          <a:p>
            <a:pPr>
              <a:buFont typeface="Wingdings" panose="05000000000000000000" pitchFamily="2" charset="2"/>
              <a:buChar char="§"/>
            </a:pPr>
            <a:r>
              <a:rPr lang="en-US" sz="2400"/>
              <a:t>Provide a </a:t>
            </a:r>
            <a:r>
              <a:rPr lang="en-US" sz="2400" b="1"/>
              <a:t>strong collective framework </a:t>
            </a:r>
            <a:r>
              <a:rPr lang="en-US" sz="2400"/>
              <a:t>that engages the health, social and public sectors in moving toward a seamless accountable health community that increases health equity in the District of Columbia</a:t>
            </a:r>
          </a:p>
          <a:p>
            <a:endParaRPr lang="en-US"/>
          </a:p>
          <a:p>
            <a:endParaRPr lang="en-US"/>
          </a:p>
        </p:txBody>
      </p:sp>
      <p:pic>
        <p:nvPicPr>
          <p:cNvPr id="5" name="Picture 2" descr="M:\Shared Files ACTIVE\!Communications\Communications for All Staff\Logos DCPCA\DC PACT logos\DC PACT logo with tagline3 (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746" y="387508"/>
            <a:ext cx="1679748" cy="6080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C71CCBAD-7123-4478-B5B1-E401297D2703}"/>
              </a:ext>
            </a:extLst>
          </p:cNvPr>
          <p:cNvCxnSpPr>
            <a:cxnSpLocks/>
          </p:cNvCxnSpPr>
          <p:nvPr/>
        </p:nvCxnSpPr>
        <p:spPr>
          <a:xfrm>
            <a:off x="275231" y="1067410"/>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3587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53A2-1A46-4713-99E9-BEC64602D82E}"/>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112631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82C2555E-1AA9-4045-8A15-95AF9BB77811}"/>
              </a:ext>
            </a:extLst>
          </p:cNvPr>
          <p:cNvSpPr/>
          <p:nvPr/>
        </p:nvSpPr>
        <p:spPr>
          <a:xfrm>
            <a:off x="3307911" y="2904551"/>
            <a:ext cx="2187708" cy="1319265"/>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1400"/>
          </a:p>
        </p:txBody>
      </p:sp>
      <p:sp>
        <p:nvSpPr>
          <p:cNvPr id="61" name="Rectangle 60">
            <a:extLst>
              <a:ext uri="{FF2B5EF4-FFF2-40B4-BE49-F238E27FC236}">
                <a16:creationId xmlns:a16="http://schemas.microsoft.com/office/drawing/2014/main" id="{165389FB-4DF4-4A41-99F7-95462E80A2D7}"/>
              </a:ext>
            </a:extLst>
          </p:cNvPr>
          <p:cNvSpPr/>
          <p:nvPr/>
        </p:nvSpPr>
        <p:spPr>
          <a:xfrm>
            <a:off x="3314009" y="1519609"/>
            <a:ext cx="2140513" cy="1182729"/>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1400"/>
          </a:p>
        </p:txBody>
      </p:sp>
      <p:sp>
        <p:nvSpPr>
          <p:cNvPr id="5" name="Rectangle 4">
            <a:extLst>
              <a:ext uri="{FF2B5EF4-FFF2-40B4-BE49-F238E27FC236}">
                <a16:creationId xmlns:a16="http://schemas.microsoft.com/office/drawing/2014/main" id="{BF9A1830-3BFB-409A-9DB2-2CE6D67477E9}"/>
              </a:ext>
            </a:extLst>
          </p:cNvPr>
          <p:cNvSpPr/>
          <p:nvPr/>
        </p:nvSpPr>
        <p:spPr>
          <a:xfrm>
            <a:off x="310267" y="79065"/>
            <a:ext cx="11592561" cy="646331"/>
          </a:xfrm>
          <a:prstGeom prst="rect">
            <a:avLst/>
          </a:prstGeom>
        </p:spPr>
        <p:txBody>
          <a:bodyPr wrap="square" lIns="91440" tIns="45720" rIns="91440" bIns="45720" anchor="t">
            <a:spAutoFit/>
          </a:bodyPr>
          <a:lstStyle/>
          <a:p>
            <a:pPr defTabSz="342892">
              <a:lnSpc>
                <a:spcPct val="90000"/>
              </a:lnSpc>
            </a:pPr>
            <a:r>
              <a:rPr lang="en-US" sz="2000" b="1" dirty="0" err="1">
                <a:solidFill>
                  <a:srgbClr val="1A4A7E"/>
                </a:solidFill>
                <a:latin typeface="Arial" panose="020B0604020202020204" pitchFamily="34" charset="0"/>
                <a:ea typeface="+mn-ea"/>
                <a:cs typeface="Arial" panose="020B0604020202020204" pitchFamily="34" charset="0"/>
              </a:rPr>
              <a:t>CoRIE</a:t>
            </a:r>
            <a:r>
              <a:rPr lang="en-US" sz="2000" b="1" dirty="0">
                <a:solidFill>
                  <a:srgbClr val="1A4A7E"/>
                </a:solidFill>
                <a:latin typeface="Arial" panose="020B0604020202020204" pitchFamily="34" charset="0"/>
                <a:ea typeface="+mn-ea"/>
                <a:cs typeface="Arial" panose="020B0604020202020204" pitchFamily="34" charset="0"/>
              </a:rPr>
              <a:t> is designed to enable social needs screening and referral through DC HIE infrastructure </a:t>
            </a:r>
            <a:r>
              <a:rPr lang="en-US" sz="2000" b="1" i="1" dirty="0">
                <a:solidFill>
                  <a:srgbClr val="1A4A7E"/>
                </a:solidFill>
                <a:latin typeface="Arial" panose="020B0604020202020204" pitchFamily="34" charset="0"/>
                <a:ea typeface="+mn-ea"/>
                <a:cs typeface="Arial" panose="020B0604020202020204" pitchFamily="34" charset="0"/>
              </a:rPr>
              <a:t>without</a:t>
            </a:r>
            <a:r>
              <a:rPr lang="en-US" sz="2000" b="1" dirty="0">
                <a:solidFill>
                  <a:srgbClr val="1A4A7E"/>
                </a:solidFill>
                <a:latin typeface="Arial" panose="020B0604020202020204" pitchFamily="34" charset="0"/>
                <a:ea typeface="+mn-ea"/>
                <a:cs typeface="Arial" panose="020B0604020202020204" pitchFamily="34" charset="0"/>
              </a:rPr>
              <a:t> requiring a single District-wide platform</a:t>
            </a:r>
            <a:endParaRPr lang="en-US" sz="2000" b="1" dirty="0">
              <a:solidFill>
                <a:srgbClr val="1A4A7E"/>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82EAFC8-916D-4229-AF53-62E0A324B6FE}"/>
              </a:ext>
            </a:extLst>
          </p:cNvPr>
          <p:cNvCxnSpPr>
            <a:cxnSpLocks/>
          </p:cNvCxnSpPr>
          <p:nvPr/>
        </p:nvCxnSpPr>
        <p:spPr>
          <a:xfrm>
            <a:off x="310267" y="836298"/>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7" name="Slide Number Placeholder 2">
            <a:extLst>
              <a:ext uri="{FF2B5EF4-FFF2-40B4-BE49-F238E27FC236}">
                <a16:creationId xmlns:a16="http://schemas.microsoft.com/office/drawing/2014/main" id="{02565095-5D20-413F-BFA1-900FF6859EEA}"/>
              </a:ext>
            </a:extLst>
          </p:cNvPr>
          <p:cNvSpPr>
            <a:spLocks noGrp="1"/>
          </p:cNvSpPr>
          <p:nvPr>
            <p:ph type="sldNum" sz="quarter" idx="12"/>
          </p:nvPr>
        </p:nvSpPr>
        <p:spPr>
          <a:xfrm>
            <a:off x="9708557" y="6424377"/>
            <a:ext cx="2222808" cy="266551"/>
          </a:xfrm>
        </p:spPr>
        <p:txBody>
          <a:bodyPr/>
          <a:lstStyle/>
          <a:p>
            <a:fld id="{04F192F5-7590-44FF-9C83-33DE5B563EC3}" type="slidenum">
              <a:rPr lang="en-US" dirty="0" smtClean="0"/>
              <a:t>18</a:t>
            </a:fld>
            <a:endParaRPr lang="en-US"/>
          </a:p>
        </p:txBody>
      </p:sp>
      <p:sp>
        <p:nvSpPr>
          <p:cNvPr id="8" name="Rectangle 10">
            <a:extLst>
              <a:ext uri="{FF2B5EF4-FFF2-40B4-BE49-F238E27FC236}">
                <a16:creationId xmlns:a16="http://schemas.microsoft.com/office/drawing/2014/main" id="{F7D46507-0CCE-4B96-85C2-1D693370D83D}"/>
              </a:ext>
            </a:extLst>
          </p:cNvPr>
          <p:cNvSpPr>
            <a:spLocks noChangeArrowheads="1"/>
          </p:cNvSpPr>
          <p:nvPr/>
        </p:nvSpPr>
        <p:spPr bwMode="auto">
          <a:xfrm>
            <a:off x="2716663" y="5100691"/>
            <a:ext cx="208410" cy="617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7422" tIns="33711" rIns="67422" bIns="33711">
            <a:spAutoFit/>
          </a:bodyPr>
          <a:lstStyle>
            <a:lvl1pPr eaLnBrk="0" hangingPunct="0">
              <a:spcBef>
                <a:spcPct val="20000"/>
              </a:spcBef>
              <a:buClr>
                <a:schemeClr val="accent1"/>
              </a:buClr>
              <a:buSzPct val="70000"/>
              <a:buFont typeface="Monotype Sorts" pitchFamily="1" charset="2"/>
              <a:buChar char="n"/>
              <a:defRPr kumimoji="1" sz="2000" b="1">
                <a:solidFill>
                  <a:schemeClr val="tx1"/>
                </a:solidFill>
                <a:latin typeface="Arial" charset="0"/>
              </a:defRPr>
            </a:lvl1pPr>
            <a:lvl2pPr marL="742950" indent="-285750" eaLnBrk="0" hangingPunct="0">
              <a:spcBef>
                <a:spcPct val="20000"/>
              </a:spcBef>
              <a:buChar char="–"/>
              <a:defRPr kumimoji="1" sz="2000" b="1">
                <a:solidFill>
                  <a:schemeClr val="tx1"/>
                </a:solidFill>
                <a:latin typeface="Arial" charset="0"/>
              </a:defRPr>
            </a:lvl2pPr>
            <a:lvl3pPr marL="1143000" indent="-228600" eaLnBrk="0" hangingPunct="0">
              <a:spcBef>
                <a:spcPct val="20000"/>
              </a:spcBef>
              <a:buChar char="•"/>
              <a:defRPr kumimoji="1" sz="2000" b="1">
                <a:solidFill>
                  <a:schemeClr val="tx1"/>
                </a:solidFill>
                <a:latin typeface="Arial" charset="0"/>
              </a:defRPr>
            </a:lvl3pPr>
            <a:lvl4pPr marL="1600200" indent="-228600" eaLnBrk="0" hangingPunct="0">
              <a:spcBef>
                <a:spcPct val="20000"/>
              </a:spcBef>
              <a:buChar char="–"/>
              <a:defRPr kumimoji="1" sz="2000" b="1">
                <a:solidFill>
                  <a:schemeClr val="tx1"/>
                </a:solidFill>
                <a:latin typeface="Arial" charset="0"/>
              </a:defRPr>
            </a:lvl4pPr>
            <a:lvl5pPr marL="2057400" indent="-228600" eaLnBrk="0" hangingPunct="0">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har char="»"/>
              <a:defRPr kumimoji="1" sz="2000" b="1">
                <a:solidFill>
                  <a:schemeClr val="tx1"/>
                </a:solidFill>
                <a:latin typeface="Arial" charset="0"/>
              </a:defRPr>
            </a:lvl6pPr>
            <a:lvl7pPr marL="2971800" indent="-228600" eaLnBrk="0" fontAlgn="base" hangingPunct="0">
              <a:spcBef>
                <a:spcPct val="20000"/>
              </a:spcBef>
              <a:spcAft>
                <a:spcPct val="0"/>
              </a:spcAft>
              <a:buChar char="»"/>
              <a:defRPr kumimoji="1" sz="2000" b="1">
                <a:solidFill>
                  <a:schemeClr val="tx1"/>
                </a:solidFill>
                <a:latin typeface="Arial" charset="0"/>
              </a:defRPr>
            </a:lvl7pPr>
            <a:lvl8pPr marL="3429000" indent="-228600" eaLnBrk="0" fontAlgn="base" hangingPunct="0">
              <a:spcBef>
                <a:spcPct val="20000"/>
              </a:spcBef>
              <a:spcAft>
                <a:spcPct val="0"/>
              </a:spcAft>
              <a:buChar char="»"/>
              <a:defRPr kumimoji="1" sz="2000" b="1">
                <a:solidFill>
                  <a:schemeClr val="tx1"/>
                </a:solidFill>
                <a:latin typeface="Arial" charset="0"/>
              </a:defRPr>
            </a:lvl8pPr>
            <a:lvl9pPr marL="3886200" indent="-228600" eaLnBrk="0" fontAlgn="base" hangingPunct="0">
              <a:spcBef>
                <a:spcPct val="20000"/>
              </a:spcBef>
              <a:spcAft>
                <a:spcPct val="0"/>
              </a:spcAft>
              <a:buChar char="»"/>
              <a:defRPr kumimoji="1" sz="2000" b="1">
                <a:solidFill>
                  <a:schemeClr val="tx1"/>
                </a:solidFill>
                <a:latin typeface="Arial" charset="0"/>
              </a:defRPr>
            </a:lvl9pPr>
          </a:lstStyle>
          <a:p>
            <a:pPr>
              <a:spcBef>
                <a:spcPct val="0"/>
              </a:spcBef>
              <a:buClrTx/>
              <a:buSzTx/>
              <a:buFontTx/>
              <a:buNone/>
            </a:pPr>
            <a:r>
              <a:rPr kumimoji="0" lang="en-US" altLang="en-US" sz="1786" b="0"/>
              <a:t> </a:t>
            </a:r>
          </a:p>
          <a:p>
            <a:pPr>
              <a:spcBef>
                <a:spcPct val="0"/>
              </a:spcBef>
              <a:buClrTx/>
              <a:buSzTx/>
              <a:buFontTx/>
              <a:buNone/>
            </a:pPr>
            <a:endParaRPr kumimoji="0" lang="en-US" altLang="en-US" sz="1786" b="0"/>
          </a:p>
        </p:txBody>
      </p:sp>
      <p:sp>
        <p:nvSpPr>
          <p:cNvPr id="27" name="TextBox 26">
            <a:extLst>
              <a:ext uri="{FF2B5EF4-FFF2-40B4-BE49-F238E27FC236}">
                <a16:creationId xmlns:a16="http://schemas.microsoft.com/office/drawing/2014/main" id="{1885FAEB-2F87-48F9-9C45-94207C769568}"/>
              </a:ext>
            </a:extLst>
          </p:cNvPr>
          <p:cNvSpPr txBox="1"/>
          <p:nvPr/>
        </p:nvSpPr>
        <p:spPr>
          <a:xfrm>
            <a:off x="3328154" y="2953618"/>
            <a:ext cx="2126368" cy="276999"/>
          </a:xfrm>
          <a:prstGeom prst="rect">
            <a:avLst/>
          </a:prstGeom>
          <a:noFill/>
        </p:spPr>
        <p:txBody>
          <a:bodyPr wrap="square" rtlCol="0">
            <a:spAutoFit/>
          </a:bodyPr>
          <a:lstStyle/>
          <a:p>
            <a:pPr defTabSz="685800">
              <a:defRPr/>
            </a:pPr>
            <a:r>
              <a:rPr lang="en-US" sz="1200" b="1" kern="0">
                <a:solidFill>
                  <a:srgbClr val="002060"/>
                </a:solidFill>
                <a:latin typeface="Arial" panose="020B0604020202020204" pitchFamily="34" charset="0"/>
                <a:cs typeface="Arial" panose="020B0604020202020204" pitchFamily="34" charset="0"/>
              </a:rPr>
              <a:t>Use an EHR</a:t>
            </a:r>
            <a:endParaRPr lang="en-US" sz="1050" b="1" kern="0">
              <a:solidFill>
                <a:srgbClr val="002060"/>
              </a:solidFill>
              <a:cs typeface="Calibri" panose="020F0502020204030204" pitchFamily="34" charset="0"/>
            </a:endParaRPr>
          </a:p>
        </p:txBody>
      </p:sp>
      <p:pic>
        <p:nvPicPr>
          <p:cNvPr id="34" name="Picture 3" descr="A close up of a map&#10;&#10;Description generated with high confidence">
            <a:extLst>
              <a:ext uri="{FF2B5EF4-FFF2-40B4-BE49-F238E27FC236}">
                <a16:creationId xmlns:a16="http://schemas.microsoft.com/office/drawing/2014/main" id="{EE983CB1-0AAE-4156-97C2-0DF72417AEE8}"/>
              </a:ext>
            </a:extLst>
          </p:cNvPr>
          <p:cNvPicPr>
            <a:picLocks noChangeAspect="1"/>
          </p:cNvPicPr>
          <p:nvPr/>
        </p:nvPicPr>
        <p:blipFill rotWithShape="1">
          <a:blip r:embed="rId3"/>
          <a:srcRect t="38839" r="84811" b="49747"/>
          <a:stretch/>
        </p:blipFill>
        <p:spPr>
          <a:xfrm>
            <a:off x="3451300" y="3324346"/>
            <a:ext cx="818318" cy="351390"/>
          </a:xfrm>
          <a:prstGeom prst="rect">
            <a:avLst/>
          </a:prstGeom>
        </p:spPr>
      </p:pic>
      <p:pic>
        <p:nvPicPr>
          <p:cNvPr id="35" name="Picture 3" descr="A close up of a map&#10;&#10;Description generated with high confidence">
            <a:extLst>
              <a:ext uri="{FF2B5EF4-FFF2-40B4-BE49-F238E27FC236}">
                <a16:creationId xmlns:a16="http://schemas.microsoft.com/office/drawing/2014/main" id="{035D26D3-D725-42C5-9790-EEFE9A41B23F}"/>
              </a:ext>
            </a:extLst>
          </p:cNvPr>
          <p:cNvPicPr>
            <a:picLocks noChangeAspect="1"/>
          </p:cNvPicPr>
          <p:nvPr/>
        </p:nvPicPr>
        <p:blipFill rotWithShape="1">
          <a:blip r:embed="rId3"/>
          <a:srcRect l="15548" t="40707" r="73750" b="49483"/>
          <a:stretch/>
        </p:blipFill>
        <p:spPr>
          <a:xfrm>
            <a:off x="4393846" y="3332681"/>
            <a:ext cx="639233" cy="334822"/>
          </a:xfrm>
          <a:prstGeom prst="rect">
            <a:avLst/>
          </a:prstGeom>
        </p:spPr>
      </p:pic>
      <p:pic>
        <p:nvPicPr>
          <p:cNvPr id="36" name="Picture 3" descr="A close up of a map&#10;&#10;Description generated with high confidence">
            <a:extLst>
              <a:ext uri="{FF2B5EF4-FFF2-40B4-BE49-F238E27FC236}">
                <a16:creationId xmlns:a16="http://schemas.microsoft.com/office/drawing/2014/main" id="{ABA236FA-F3BA-441B-ABFE-B6314ED37E9C}"/>
              </a:ext>
            </a:extLst>
          </p:cNvPr>
          <p:cNvPicPr>
            <a:picLocks noChangeAspect="1"/>
          </p:cNvPicPr>
          <p:nvPr/>
        </p:nvPicPr>
        <p:blipFill rotWithShape="1">
          <a:blip r:embed="rId3"/>
          <a:srcRect l="3960" t="57737" r="86844" b="29751"/>
          <a:stretch/>
        </p:blipFill>
        <p:spPr>
          <a:xfrm>
            <a:off x="4482448" y="3746419"/>
            <a:ext cx="463911" cy="360658"/>
          </a:xfrm>
          <a:prstGeom prst="rect">
            <a:avLst/>
          </a:prstGeom>
        </p:spPr>
      </p:pic>
      <p:pic>
        <p:nvPicPr>
          <p:cNvPr id="37" name="Picture 3" descr="A close up of a map&#10;&#10;Description generated with high confidence">
            <a:extLst>
              <a:ext uri="{FF2B5EF4-FFF2-40B4-BE49-F238E27FC236}">
                <a16:creationId xmlns:a16="http://schemas.microsoft.com/office/drawing/2014/main" id="{45BD66C0-D781-4381-A405-4345DE673C1D}"/>
              </a:ext>
            </a:extLst>
          </p:cNvPr>
          <p:cNvPicPr>
            <a:picLocks noChangeAspect="1"/>
          </p:cNvPicPr>
          <p:nvPr/>
        </p:nvPicPr>
        <p:blipFill rotWithShape="1">
          <a:blip r:embed="rId3"/>
          <a:srcRect l="1205" t="49839" r="85095" b="41188"/>
          <a:stretch/>
        </p:blipFill>
        <p:spPr>
          <a:xfrm>
            <a:off x="3568176" y="3807131"/>
            <a:ext cx="639233" cy="239234"/>
          </a:xfrm>
          <a:prstGeom prst="rect">
            <a:avLst/>
          </a:prstGeom>
        </p:spPr>
      </p:pic>
      <p:sp>
        <p:nvSpPr>
          <p:cNvPr id="41" name="Oval 40">
            <a:extLst>
              <a:ext uri="{FF2B5EF4-FFF2-40B4-BE49-F238E27FC236}">
                <a16:creationId xmlns:a16="http://schemas.microsoft.com/office/drawing/2014/main" id="{31BBBC67-063C-4CC6-BB10-F78B2999781C}"/>
              </a:ext>
            </a:extLst>
          </p:cNvPr>
          <p:cNvSpPr/>
          <p:nvPr/>
        </p:nvSpPr>
        <p:spPr>
          <a:xfrm>
            <a:off x="2837624" y="1524950"/>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1</a:t>
            </a:r>
          </a:p>
        </p:txBody>
      </p:sp>
      <p:sp>
        <p:nvSpPr>
          <p:cNvPr id="42" name="Rectangle 41">
            <a:extLst>
              <a:ext uri="{FF2B5EF4-FFF2-40B4-BE49-F238E27FC236}">
                <a16:creationId xmlns:a16="http://schemas.microsoft.com/office/drawing/2014/main" id="{032A135D-6EF4-491A-ABB2-5CFD2CAD98F6}"/>
              </a:ext>
            </a:extLst>
          </p:cNvPr>
          <p:cNvSpPr/>
          <p:nvPr/>
        </p:nvSpPr>
        <p:spPr>
          <a:xfrm>
            <a:off x="136480" y="2763688"/>
            <a:ext cx="2211284" cy="2686777"/>
          </a:xfrm>
          <a:prstGeom prst="rect">
            <a:avLst/>
          </a:prstGeom>
          <a:solidFill>
            <a:schemeClr val="bg2"/>
          </a:solidFill>
          <a:ln>
            <a:solidFill>
              <a:schemeClr val="accent1">
                <a:lumMod val="40000"/>
                <a:lumOff val="6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accent1">
                    <a:lumMod val="50000"/>
                  </a:schemeClr>
                </a:solidFill>
              </a:rPr>
              <a:t>Providers, MCOs, and health system stakeholders use different systems to:</a:t>
            </a:r>
          </a:p>
          <a:p>
            <a:pPr marL="285750" indent="-285750">
              <a:buFont typeface="Arial" panose="020B0604020202020204" pitchFamily="34" charset="0"/>
              <a:buChar char="•"/>
            </a:pPr>
            <a:r>
              <a:rPr lang="en-US" sz="1200" b="1">
                <a:solidFill>
                  <a:schemeClr val="accent1">
                    <a:lumMod val="50000"/>
                  </a:schemeClr>
                </a:solidFill>
              </a:rPr>
              <a:t>Collect social needs information from patients</a:t>
            </a:r>
          </a:p>
          <a:p>
            <a:pPr marL="285750" indent="-285750">
              <a:buFont typeface="Arial" panose="020B0604020202020204" pitchFamily="34" charset="0"/>
              <a:buChar char="•"/>
            </a:pPr>
            <a:r>
              <a:rPr lang="en-US" sz="1200" b="1">
                <a:solidFill>
                  <a:schemeClr val="accent1">
                    <a:lumMod val="50000"/>
                  </a:schemeClr>
                </a:solidFill>
              </a:rPr>
              <a:t>Make referrals to community services</a:t>
            </a:r>
          </a:p>
          <a:p>
            <a:pPr marL="285750" indent="-285750">
              <a:buFont typeface="Arial" panose="020B0604020202020204" pitchFamily="34" charset="0"/>
              <a:buChar char="•"/>
            </a:pPr>
            <a:endParaRPr lang="en-US" sz="1200" b="1">
              <a:solidFill>
                <a:schemeClr val="accent1">
                  <a:lumMod val="50000"/>
                </a:schemeClr>
              </a:solidFill>
            </a:endParaRPr>
          </a:p>
          <a:p>
            <a:r>
              <a:rPr lang="en-US" sz="1200" b="1" err="1">
                <a:solidFill>
                  <a:schemeClr val="accent1">
                    <a:lumMod val="50000"/>
                  </a:schemeClr>
                </a:solidFill>
              </a:rPr>
              <a:t>CoRIE</a:t>
            </a:r>
            <a:r>
              <a:rPr lang="en-US" sz="1200" b="1">
                <a:solidFill>
                  <a:schemeClr val="accent1">
                    <a:lumMod val="50000"/>
                  </a:schemeClr>
                </a:solidFill>
              </a:rPr>
              <a:t> allows </a:t>
            </a:r>
            <a:r>
              <a:rPr lang="en-US" sz="1200" b="1" u="sng">
                <a:solidFill>
                  <a:schemeClr val="accent1">
                    <a:lumMod val="50000"/>
                  </a:schemeClr>
                </a:solidFill>
              </a:rPr>
              <a:t>4 pathways</a:t>
            </a:r>
            <a:r>
              <a:rPr lang="en-US" sz="1200" b="1">
                <a:solidFill>
                  <a:schemeClr val="accent1">
                    <a:lumMod val="50000"/>
                  </a:schemeClr>
                </a:solidFill>
              </a:rPr>
              <a:t> to capture and share SDOH screening and referral data with care partners through the DC HIE</a:t>
            </a:r>
          </a:p>
          <a:p>
            <a:pPr marL="285750" indent="-285750">
              <a:buFont typeface="Arial" panose="020B0604020202020204" pitchFamily="34" charset="0"/>
              <a:buChar char="•"/>
            </a:pPr>
            <a:endParaRPr lang="en-US" sz="1600" b="1">
              <a:solidFill>
                <a:schemeClr val="accent1">
                  <a:lumMod val="50000"/>
                </a:schemeClr>
              </a:solidFill>
            </a:endParaRPr>
          </a:p>
        </p:txBody>
      </p:sp>
      <p:pic>
        <p:nvPicPr>
          <p:cNvPr id="49" name="Picture 2">
            <a:extLst>
              <a:ext uri="{FF2B5EF4-FFF2-40B4-BE49-F238E27FC236}">
                <a16:creationId xmlns:a16="http://schemas.microsoft.com/office/drawing/2014/main" id="{533B6976-1E9B-4E80-AF49-F233E64851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13"/>
          <a:stretch/>
        </p:blipFill>
        <p:spPr bwMode="auto">
          <a:xfrm>
            <a:off x="256182" y="2140689"/>
            <a:ext cx="240722" cy="48386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E8A0C22-199D-4DFF-AF00-B6E63416F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75" y="2160489"/>
            <a:ext cx="610741" cy="472083"/>
          </a:xfrm>
          <a:prstGeom prst="rect">
            <a:avLst/>
          </a:prstGeom>
        </p:spPr>
      </p:pic>
      <p:sp>
        <p:nvSpPr>
          <p:cNvPr id="58" name="TextBox 57">
            <a:extLst>
              <a:ext uri="{FF2B5EF4-FFF2-40B4-BE49-F238E27FC236}">
                <a16:creationId xmlns:a16="http://schemas.microsoft.com/office/drawing/2014/main" id="{89682BB3-D98D-4012-A127-02CA604DF0E5}"/>
              </a:ext>
            </a:extLst>
          </p:cNvPr>
          <p:cNvSpPr txBox="1"/>
          <p:nvPr/>
        </p:nvSpPr>
        <p:spPr>
          <a:xfrm>
            <a:off x="3356678" y="1571394"/>
            <a:ext cx="2047545" cy="461665"/>
          </a:xfrm>
          <a:prstGeom prst="rect">
            <a:avLst/>
          </a:prstGeom>
          <a:noFill/>
        </p:spPr>
        <p:txBody>
          <a:bodyPr wrap="square" rtlCol="0">
            <a:spAutoFit/>
          </a:bodyPr>
          <a:lstStyle/>
          <a:p>
            <a:pPr defTabSz="685800">
              <a:defRPr/>
            </a:pPr>
            <a:r>
              <a:rPr lang="en-US" sz="1200" b="1" kern="0">
                <a:solidFill>
                  <a:srgbClr val="002060"/>
                </a:solidFill>
                <a:latin typeface="Arial" panose="020B0604020202020204"/>
              </a:rPr>
              <a:t>Use 3</a:t>
            </a:r>
            <a:r>
              <a:rPr lang="en-US" sz="1200" b="1" kern="0" baseline="30000">
                <a:solidFill>
                  <a:srgbClr val="002060"/>
                </a:solidFill>
                <a:latin typeface="Arial" panose="020B0604020202020204"/>
              </a:rPr>
              <a:t>rd</a:t>
            </a:r>
            <a:r>
              <a:rPr lang="en-US" sz="1200" b="1" kern="0">
                <a:solidFill>
                  <a:srgbClr val="002060"/>
                </a:solidFill>
                <a:latin typeface="Arial" panose="020B0604020202020204"/>
              </a:rPr>
              <a:t> Party SDOH Network Platforms</a:t>
            </a:r>
          </a:p>
        </p:txBody>
      </p:sp>
      <p:pic>
        <p:nvPicPr>
          <p:cNvPr id="60" name="Picture 59" descr="Mahmee - MaC VC">
            <a:extLst>
              <a:ext uri="{FF2B5EF4-FFF2-40B4-BE49-F238E27FC236}">
                <a16:creationId xmlns:a16="http://schemas.microsoft.com/office/drawing/2014/main" id="{321E0298-999F-454C-98FD-1347A3A88CB2}"/>
              </a:ext>
            </a:extLst>
          </p:cNvPr>
          <p:cNvPicPr/>
          <p:nvPr/>
        </p:nvPicPr>
        <p:blipFill rotWithShape="1">
          <a:blip r:embed="rId6">
            <a:extLst>
              <a:ext uri="{28A0092B-C50C-407E-A947-70E740481C1C}">
                <a14:useLocalDpi xmlns:a14="http://schemas.microsoft.com/office/drawing/2010/main" val="0"/>
              </a:ext>
            </a:extLst>
          </a:blip>
          <a:srcRect l="874" t="35830" r="500" b="34957"/>
          <a:stretch/>
        </p:blipFill>
        <p:spPr bwMode="auto">
          <a:xfrm>
            <a:off x="4424747" y="2179230"/>
            <a:ext cx="1001958" cy="333255"/>
          </a:xfrm>
          <a:prstGeom prst="rect">
            <a:avLst/>
          </a:prstGeom>
          <a:noFill/>
          <a:ln>
            <a:noFill/>
          </a:ln>
          <a:extLst>
            <a:ext uri="{53640926-AAD7-44D8-BBD7-CCE9431645EC}">
              <a14:shadowObscured xmlns:a14="http://schemas.microsoft.com/office/drawing/2010/main"/>
            </a:ext>
          </a:extLst>
        </p:spPr>
      </p:pic>
      <p:sp>
        <p:nvSpPr>
          <p:cNvPr id="63" name="Oval 62">
            <a:extLst>
              <a:ext uri="{FF2B5EF4-FFF2-40B4-BE49-F238E27FC236}">
                <a16:creationId xmlns:a16="http://schemas.microsoft.com/office/drawing/2014/main" id="{5094D6A7-5935-44CA-AD22-3E00741614CE}"/>
              </a:ext>
            </a:extLst>
          </p:cNvPr>
          <p:cNvSpPr/>
          <p:nvPr/>
        </p:nvSpPr>
        <p:spPr>
          <a:xfrm>
            <a:off x="2792765" y="2931817"/>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2</a:t>
            </a:r>
          </a:p>
        </p:txBody>
      </p:sp>
      <p:sp>
        <p:nvSpPr>
          <p:cNvPr id="64" name="Rectangle 63">
            <a:extLst>
              <a:ext uri="{FF2B5EF4-FFF2-40B4-BE49-F238E27FC236}">
                <a16:creationId xmlns:a16="http://schemas.microsoft.com/office/drawing/2014/main" id="{687AD2CA-82EE-4072-A30B-E02B23F35AD3}"/>
              </a:ext>
            </a:extLst>
          </p:cNvPr>
          <p:cNvSpPr/>
          <p:nvPr/>
        </p:nvSpPr>
        <p:spPr>
          <a:xfrm>
            <a:off x="3303693" y="4613344"/>
            <a:ext cx="2194464" cy="922730"/>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1400"/>
          </a:p>
        </p:txBody>
      </p:sp>
      <p:sp>
        <p:nvSpPr>
          <p:cNvPr id="65" name="Content Placeholder 2">
            <a:extLst>
              <a:ext uri="{FF2B5EF4-FFF2-40B4-BE49-F238E27FC236}">
                <a16:creationId xmlns:a16="http://schemas.microsoft.com/office/drawing/2014/main" id="{1266AFF4-C900-4BA6-A9D7-AA7243CA7480}"/>
              </a:ext>
            </a:extLst>
          </p:cNvPr>
          <p:cNvSpPr txBox="1">
            <a:spLocks/>
          </p:cNvSpPr>
          <p:nvPr/>
        </p:nvSpPr>
        <p:spPr>
          <a:xfrm>
            <a:off x="2763882" y="946992"/>
            <a:ext cx="3110585" cy="732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a:latin typeface="Arial" panose="020B0604020202020204" pitchFamily="34" charset="0"/>
                <a:cs typeface="Arial" panose="020B0604020202020204" pitchFamily="34" charset="0"/>
              </a:rPr>
              <a:t>Choose 1 of 4 pathways to capture and share SDOH screening and referrals</a:t>
            </a:r>
          </a:p>
        </p:txBody>
      </p:sp>
      <p:cxnSp>
        <p:nvCxnSpPr>
          <p:cNvPr id="66" name="Straight Connector 65">
            <a:extLst>
              <a:ext uri="{FF2B5EF4-FFF2-40B4-BE49-F238E27FC236}">
                <a16:creationId xmlns:a16="http://schemas.microsoft.com/office/drawing/2014/main" id="{D9424496-183F-4C36-B1BB-54B357033D29}"/>
              </a:ext>
            </a:extLst>
          </p:cNvPr>
          <p:cNvCxnSpPr>
            <a:cxnSpLocks/>
          </p:cNvCxnSpPr>
          <p:nvPr/>
        </p:nvCxnSpPr>
        <p:spPr>
          <a:xfrm>
            <a:off x="2998602" y="1395197"/>
            <a:ext cx="2829029" cy="6916"/>
          </a:xfrm>
          <a:prstGeom prst="line">
            <a:avLst/>
          </a:prstGeom>
        </p:spPr>
        <p:style>
          <a:lnRef idx="3">
            <a:schemeClr val="accent3"/>
          </a:lnRef>
          <a:fillRef idx="0">
            <a:schemeClr val="accent3"/>
          </a:fillRef>
          <a:effectRef idx="2">
            <a:schemeClr val="accent3"/>
          </a:effectRef>
          <a:fontRef idx="minor">
            <a:schemeClr val="tx1"/>
          </a:fontRef>
        </p:style>
      </p:cxnSp>
      <p:sp>
        <p:nvSpPr>
          <p:cNvPr id="68" name="TextBox 67">
            <a:extLst>
              <a:ext uri="{FF2B5EF4-FFF2-40B4-BE49-F238E27FC236}">
                <a16:creationId xmlns:a16="http://schemas.microsoft.com/office/drawing/2014/main" id="{5C26EE40-F8E5-4304-A588-096DEA56DF57}"/>
              </a:ext>
            </a:extLst>
          </p:cNvPr>
          <p:cNvSpPr txBox="1"/>
          <p:nvPr/>
        </p:nvSpPr>
        <p:spPr>
          <a:xfrm>
            <a:off x="3368480" y="4661532"/>
            <a:ext cx="2058225" cy="830997"/>
          </a:xfrm>
          <a:prstGeom prst="rect">
            <a:avLst/>
          </a:prstGeom>
          <a:noFill/>
        </p:spPr>
        <p:txBody>
          <a:bodyPr wrap="square" rtlCol="0">
            <a:spAutoFit/>
          </a:bodyPr>
          <a:lstStyle/>
          <a:p>
            <a:pPr defTabSz="685800">
              <a:defRPr/>
            </a:pPr>
            <a:r>
              <a:rPr lang="en-US" sz="1200" b="1" kern="0">
                <a:solidFill>
                  <a:srgbClr val="002060"/>
                </a:solidFill>
                <a:latin typeface="Arial" panose="020B0604020202020204"/>
              </a:rPr>
              <a:t>Use                          Direct-entry Screening Tool to capture SDOH screening/assessment</a:t>
            </a:r>
          </a:p>
        </p:txBody>
      </p:sp>
      <p:sp>
        <p:nvSpPr>
          <p:cNvPr id="69" name="Oval 68">
            <a:extLst>
              <a:ext uri="{FF2B5EF4-FFF2-40B4-BE49-F238E27FC236}">
                <a16:creationId xmlns:a16="http://schemas.microsoft.com/office/drawing/2014/main" id="{B5C136F0-421A-464A-9565-D3D5CAA44632}"/>
              </a:ext>
            </a:extLst>
          </p:cNvPr>
          <p:cNvSpPr/>
          <p:nvPr/>
        </p:nvSpPr>
        <p:spPr>
          <a:xfrm>
            <a:off x="2819483" y="4623363"/>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3</a:t>
            </a:r>
          </a:p>
        </p:txBody>
      </p:sp>
      <p:pic>
        <p:nvPicPr>
          <p:cNvPr id="67" name="Picture 66">
            <a:extLst>
              <a:ext uri="{FF2B5EF4-FFF2-40B4-BE49-F238E27FC236}">
                <a16:creationId xmlns:a16="http://schemas.microsoft.com/office/drawing/2014/main" id="{0E74E8EB-32EC-451C-81E4-B0971F7437D6}"/>
              </a:ext>
            </a:extLst>
          </p:cNvPr>
          <p:cNvPicPr>
            <a:picLocks noChangeAspect="1"/>
          </p:cNvPicPr>
          <p:nvPr/>
        </p:nvPicPr>
        <p:blipFill>
          <a:blip r:embed="rId7"/>
          <a:stretch>
            <a:fillRect/>
          </a:stretch>
        </p:blipFill>
        <p:spPr>
          <a:xfrm>
            <a:off x="3852202" y="4661532"/>
            <a:ext cx="914617" cy="212702"/>
          </a:xfrm>
          <a:prstGeom prst="rect">
            <a:avLst/>
          </a:prstGeom>
        </p:spPr>
      </p:pic>
      <p:pic>
        <p:nvPicPr>
          <p:cNvPr id="71" name="Picture 70">
            <a:extLst>
              <a:ext uri="{FF2B5EF4-FFF2-40B4-BE49-F238E27FC236}">
                <a16:creationId xmlns:a16="http://schemas.microsoft.com/office/drawing/2014/main" id="{56463934-9FF7-40FB-9D8F-84CBEA20962B}"/>
              </a:ext>
            </a:extLst>
          </p:cNvPr>
          <p:cNvPicPr>
            <a:picLocks noChangeAspect="1"/>
          </p:cNvPicPr>
          <p:nvPr/>
        </p:nvPicPr>
        <p:blipFill>
          <a:blip r:embed="rId8"/>
          <a:stretch>
            <a:fillRect/>
          </a:stretch>
        </p:blipFill>
        <p:spPr>
          <a:xfrm>
            <a:off x="1374442" y="2177526"/>
            <a:ext cx="833321" cy="482396"/>
          </a:xfrm>
          <a:prstGeom prst="rect">
            <a:avLst/>
          </a:prstGeom>
        </p:spPr>
      </p:pic>
      <p:sp>
        <p:nvSpPr>
          <p:cNvPr id="73" name="TextBox 72">
            <a:extLst>
              <a:ext uri="{FF2B5EF4-FFF2-40B4-BE49-F238E27FC236}">
                <a16:creationId xmlns:a16="http://schemas.microsoft.com/office/drawing/2014/main" id="{B3424AA3-2D64-424C-8C09-F94BB6434728}"/>
              </a:ext>
            </a:extLst>
          </p:cNvPr>
          <p:cNvSpPr txBox="1"/>
          <p:nvPr/>
        </p:nvSpPr>
        <p:spPr>
          <a:xfrm>
            <a:off x="6219273" y="1749693"/>
            <a:ext cx="1735012" cy="769441"/>
          </a:xfrm>
          <a:prstGeom prst="rect">
            <a:avLst/>
          </a:prstGeom>
          <a:noFill/>
          <a:ln>
            <a:solidFill>
              <a:schemeClr val="tx1"/>
            </a:solidFill>
          </a:ln>
        </p:spPr>
        <p:txBody>
          <a:bodyPr wrap="square" rtlCol="0">
            <a:spAutoFit/>
          </a:bodyPr>
          <a:lstStyle/>
          <a:p>
            <a:pPr algn="ctr"/>
            <a:r>
              <a:rPr lang="en-US" sz="1100" b="1"/>
              <a:t>Vendor integration with CRISP enables transmission of screening and referral data</a:t>
            </a:r>
          </a:p>
        </p:txBody>
      </p:sp>
      <p:cxnSp>
        <p:nvCxnSpPr>
          <p:cNvPr id="78" name="Straight Arrow Connector 77">
            <a:extLst>
              <a:ext uri="{FF2B5EF4-FFF2-40B4-BE49-F238E27FC236}">
                <a16:creationId xmlns:a16="http://schemas.microsoft.com/office/drawing/2014/main" id="{421F6171-7054-4AC7-B899-FB1846A532FB}"/>
              </a:ext>
            </a:extLst>
          </p:cNvPr>
          <p:cNvCxnSpPr>
            <a:cxnSpLocks/>
          </p:cNvCxnSpPr>
          <p:nvPr/>
        </p:nvCxnSpPr>
        <p:spPr>
          <a:xfrm>
            <a:off x="5635352" y="1986892"/>
            <a:ext cx="499695"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9AD50B7-03FD-4B38-ADD4-0DE90D88B6F0}"/>
              </a:ext>
            </a:extLst>
          </p:cNvPr>
          <p:cNvCxnSpPr>
            <a:cxnSpLocks/>
          </p:cNvCxnSpPr>
          <p:nvPr/>
        </p:nvCxnSpPr>
        <p:spPr>
          <a:xfrm>
            <a:off x="8022252" y="1991560"/>
            <a:ext cx="1522920" cy="354298"/>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D12DF9F-280D-42FF-B169-8B2EE37C2AD9}"/>
              </a:ext>
            </a:extLst>
          </p:cNvPr>
          <p:cNvCxnSpPr>
            <a:cxnSpLocks/>
            <a:stCxn id="128" idx="1"/>
          </p:cNvCxnSpPr>
          <p:nvPr/>
        </p:nvCxnSpPr>
        <p:spPr>
          <a:xfrm flipV="1">
            <a:off x="8324695" y="2536992"/>
            <a:ext cx="1220477" cy="1082083"/>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9D0941F-90E8-4430-AC85-E5B151FA372F}"/>
              </a:ext>
            </a:extLst>
          </p:cNvPr>
          <p:cNvSpPr txBox="1"/>
          <p:nvPr/>
        </p:nvSpPr>
        <p:spPr>
          <a:xfrm>
            <a:off x="6188468" y="3363073"/>
            <a:ext cx="1760400" cy="430887"/>
          </a:xfrm>
          <a:prstGeom prst="rect">
            <a:avLst/>
          </a:prstGeom>
          <a:noFill/>
          <a:ln>
            <a:solidFill>
              <a:schemeClr val="tx1"/>
            </a:solidFill>
          </a:ln>
        </p:spPr>
        <p:txBody>
          <a:bodyPr wrap="square" rtlCol="0">
            <a:spAutoFit/>
          </a:bodyPr>
          <a:lstStyle/>
          <a:p>
            <a:pPr algn="ctr"/>
            <a:r>
              <a:rPr lang="en-US" sz="1100" b="1"/>
              <a:t>CSV files containing screening data elements </a:t>
            </a:r>
          </a:p>
        </p:txBody>
      </p:sp>
      <p:sp>
        <p:nvSpPr>
          <p:cNvPr id="98" name="Rectangle 97">
            <a:extLst>
              <a:ext uri="{FF2B5EF4-FFF2-40B4-BE49-F238E27FC236}">
                <a16:creationId xmlns:a16="http://schemas.microsoft.com/office/drawing/2014/main" id="{F277446C-8187-4707-95E3-98C048695E75}"/>
              </a:ext>
            </a:extLst>
          </p:cNvPr>
          <p:cNvSpPr/>
          <p:nvPr/>
        </p:nvSpPr>
        <p:spPr>
          <a:xfrm>
            <a:off x="10785147" y="3366596"/>
            <a:ext cx="1322185" cy="973480"/>
          </a:xfrm>
          <a:prstGeom prst="rect">
            <a:avLst/>
          </a:prstGeom>
          <a:solidFill>
            <a:schemeClr val="bg2"/>
          </a:solidFill>
          <a:ln>
            <a:solidFill>
              <a:schemeClr val="accent1">
                <a:lumMod val="40000"/>
                <a:lumOff val="6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685800"/>
            <a:r>
              <a:rPr lang="en-US" sz="1200" b="1" kern="0">
                <a:solidFill>
                  <a:srgbClr val="002060"/>
                </a:solidFill>
                <a:cs typeface="Calibri" panose="020F0502020204030204" pitchFamily="34" charset="0"/>
              </a:rPr>
              <a:t>DC HIE users can view</a:t>
            </a:r>
            <a:r>
              <a:rPr lang="en-US" sz="1200" b="1" u="sng" kern="0">
                <a:solidFill>
                  <a:srgbClr val="002060"/>
                </a:solidFill>
                <a:cs typeface="Calibri" panose="020F0502020204030204" pitchFamily="34" charset="0"/>
              </a:rPr>
              <a:t> conditions </a:t>
            </a:r>
            <a:r>
              <a:rPr lang="en-US" sz="1200" b="1" kern="0">
                <a:solidFill>
                  <a:srgbClr val="002060"/>
                </a:solidFill>
                <a:cs typeface="Calibri" panose="020F0502020204030204" pitchFamily="34" charset="0"/>
              </a:rPr>
              <a:t>based on extracted z-codes</a:t>
            </a:r>
            <a:endParaRPr lang="en-US" sz="1200" b="1" u="sng" kern="0">
              <a:solidFill>
                <a:srgbClr val="002060"/>
              </a:solidFill>
              <a:cs typeface="Calibri" panose="020F0502020204030204" pitchFamily="34" charset="0"/>
            </a:endParaRPr>
          </a:p>
        </p:txBody>
      </p:sp>
      <p:sp>
        <p:nvSpPr>
          <p:cNvPr id="102" name="Content Placeholder 2">
            <a:extLst>
              <a:ext uri="{FF2B5EF4-FFF2-40B4-BE49-F238E27FC236}">
                <a16:creationId xmlns:a16="http://schemas.microsoft.com/office/drawing/2014/main" id="{3844C036-844E-49D3-8D97-0983D5CA1C09}"/>
              </a:ext>
            </a:extLst>
          </p:cNvPr>
          <p:cNvSpPr txBox="1">
            <a:spLocks/>
          </p:cNvSpPr>
          <p:nvPr/>
        </p:nvSpPr>
        <p:spPr>
          <a:xfrm>
            <a:off x="6106802" y="957878"/>
            <a:ext cx="2222807" cy="784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a:latin typeface="Arial" panose="020B0604020202020204" pitchFamily="34" charset="0"/>
                <a:cs typeface="Arial" panose="020B0604020202020204" pitchFamily="34" charset="0"/>
              </a:rPr>
              <a:t>Each pathway contributes data to the DC HIE</a:t>
            </a:r>
          </a:p>
        </p:txBody>
      </p:sp>
      <p:cxnSp>
        <p:nvCxnSpPr>
          <p:cNvPr id="105" name="Straight Connector 104">
            <a:extLst>
              <a:ext uri="{FF2B5EF4-FFF2-40B4-BE49-F238E27FC236}">
                <a16:creationId xmlns:a16="http://schemas.microsoft.com/office/drawing/2014/main" id="{9583D2A4-06AA-42BF-9B1E-BD71359073FD}"/>
              </a:ext>
            </a:extLst>
          </p:cNvPr>
          <p:cNvCxnSpPr>
            <a:cxnSpLocks/>
          </p:cNvCxnSpPr>
          <p:nvPr/>
        </p:nvCxnSpPr>
        <p:spPr>
          <a:xfrm>
            <a:off x="6120925" y="1394283"/>
            <a:ext cx="2194560" cy="6916"/>
          </a:xfrm>
          <a:prstGeom prst="line">
            <a:avLst/>
          </a:prstGeom>
        </p:spPr>
        <p:style>
          <a:lnRef idx="3">
            <a:schemeClr val="accent3"/>
          </a:lnRef>
          <a:fillRef idx="0">
            <a:schemeClr val="accent3"/>
          </a:fillRef>
          <a:effectRef idx="2">
            <a:schemeClr val="accent3"/>
          </a:effectRef>
          <a:fontRef idx="minor">
            <a:schemeClr val="tx1"/>
          </a:fontRef>
        </p:style>
      </p:cxnSp>
      <p:sp>
        <p:nvSpPr>
          <p:cNvPr id="112" name="TextBox 111">
            <a:extLst>
              <a:ext uri="{FF2B5EF4-FFF2-40B4-BE49-F238E27FC236}">
                <a16:creationId xmlns:a16="http://schemas.microsoft.com/office/drawing/2014/main" id="{A24A88E5-06FF-4C15-9160-FE95C4D597FA}"/>
              </a:ext>
            </a:extLst>
          </p:cNvPr>
          <p:cNvSpPr txBox="1"/>
          <p:nvPr/>
        </p:nvSpPr>
        <p:spPr>
          <a:xfrm>
            <a:off x="6172114" y="2805910"/>
            <a:ext cx="1760400" cy="430887"/>
          </a:xfrm>
          <a:prstGeom prst="rect">
            <a:avLst/>
          </a:prstGeom>
          <a:noFill/>
          <a:ln>
            <a:solidFill>
              <a:schemeClr val="tx1"/>
            </a:solidFill>
          </a:ln>
        </p:spPr>
        <p:txBody>
          <a:bodyPr wrap="square" rtlCol="0">
            <a:spAutoFit/>
          </a:bodyPr>
          <a:lstStyle/>
          <a:p>
            <a:pPr algn="ctr"/>
            <a:r>
              <a:rPr lang="en-US" sz="1100" b="1"/>
              <a:t>CSV files containing referral data</a:t>
            </a:r>
          </a:p>
        </p:txBody>
      </p:sp>
      <p:sp>
        <p:nvSpPr>
          <p:cNvPr id="119" name="Content Placeholder 2">
            <a:extLst>
              <a:ext uri="{FF2B5EF4-FFF2-40B4-BE49-F238E27FC236}">
                <a16:creationId xmlns:a16="http://schemas.microsoft.com/office/drawing/2014/main" id="{D0C383B9-FC14-4161-A7F0-92613971D07E}"/>
              </a:ext>
            </a:extLst>
          </p:cNvPr>
          <p:cNvSpPr txBox="1">
            <a:spLocks/>
          </p:cNvSpPr>
          <p:nvPr/>
        </p:nvSpPr>
        <p:spPr>
          <a:xfrm>
            <a:off x="8907244" y="873719"/>
            <a:ext cx="3110585" cy="553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a:latin typeface="Arial" panose="020B0604020202020204" pitchFamily="34" charset="0"/>
                <a:cs typeface="Arial" panose="020B0604020202020204" pitchFamily="34" charset="0"/>
              </a:rPr>
              <a:t>DC HIE Users can view screening and referrals from each pathway in the social needs tab </a:t>
            </a:r>
          </a:p>
        </p:txBody>
      </p:sp>
      <p:cxnSp>
        <p:nvCxnSpPr>
          <p:cNvPr id="120" name="Straight Connector 119">
            <a:extLst>
              <a:ext uri="{FF2B5EF4-FFF2-40B4-BE49-F238E27FC236}">
                <a16:creationId xmlns:a16="http://schemas.microsoft.com/office/drawing/2014/main" id="{8DF838B4-F068-491B-A272-60B046E5A6B3}"/>
              </a:ext>
            </a:extLst>
          </p:cNvPr>
          <p:cNvCxnSpPr>
            <a:cxnSpLocks/>
          </p:cNvCxnSpPr>
          <p:nvPr/>
        </p:nvCxnSpPr>
        <p:spPr>
          <a:xfrm>
            <a:off x="9179344" y="1474882"/>
            <a:ext cx="2655583" cy="7890"/>
          </a:xfrm>
          <a:prstGeom prst="line">
            <a:avLst/>
          </a:prstGeom>
        </p:spPr>
        <p:style>
          <a:lnRef idx="3">
            <a:schemeClr val="accent3"/>
          </a:lnRef>
          <a:fillRef idx="0">
            <a:schemeClr val="accent3"/>
          </a:fillRef>
          <a:effectRef idx="2">
            <a:schemeClr val="accent3"/>
          </a:effectRef>
          <a:fontRef idx="minor">
            <a:schemeClr val="tx1"/>
          </a:fontRef>
        </p:style>
      </p:cxnSp>
      <p:sp>
        <p:nvSpPr>
          <p:cNvPr id="128" name="Right Brace 127">
            <a:extLst>
              <a:ext uri="{FF2B5EF4-FFF2-40B4-BE49-F238E27FC236}">
                <a16:creationId xmlns:a16="http://schemas.microsoft.com/office/drawing/2014/main" id="{17B1E8F3-0E2B-40E8-AF0A-D28B4296C1D2}"/>
              </a:ext>
            </a:extLst>
          </p:cNvPr>
          <p:cNvSpPr/>
          <p:nvPr/>
        </p:nvSpPr>
        <p:spPr>
          <a:xfrm>
            <a:off x="7985865" y="2656110"/>
            <a:ext cx="338830" cy="19259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TextBox 135">
            <a:extLst>
              <a:ext uri="{FF2B5EF4-FFF2-40B4-BE49-F238E27FC236}">
                <a16:creationId xmlns:a16="http://schemas.microsoft.com/office/drawing/2014/main" id="{CA4C028C-F398-44B4-87A3-FF14CDBFC3AF}"/>
              </a:ext>
            </a:extLst>
          </p:cNvPr>
          <p:cNvSpPr txBox="1"/>
          <p:nvPr/>
        </p:nvSpPr>
        <p:spPr>
          <a:xfrm>
            <a:off x="6188468" y="3950547"/>
            <a:ext cx="1760400" cy="600164"/>
          </a:xfrm>
          <a:prstGeom prst="rect">
            <a:avLst/>
          </a:prstGeom>
          <a:noFill/>
          <a:ln>
            <a:solidFill>
              <a:schemeClr val="tx1"/>
            </a:solidFill>
          </a:ln>
        </p:spPr>
        <p:txBody>
          <a:bodyPr wrap="square" rtlCol="0">
            <a:spAutoFit/>
          </a:bodyPr>
          <a:lstStyle/>
          <a:p>
            <a:pPr algn="ctr"/>
            <a:r>
              <a:rPr lang="en-US" sz="1100" b="1"/>
              <a:t>Z-codes extracted from CCDs reflecting screening dispositions</a:t>
            </a:r>
          </a:p>
        </p:txBody>
      </p:sp>
      <p:cxnSp>
        <p:nvCxnSpPr>
          <p:cNvPr id="148" name="Straight Arrow Connector 147">
            <a:extLst>
              <a:ext uri="{FF2B5EF4-FFF2-40B4-BE49-F238E27FC236}">
                <a16:creationId xmlns:a16="http://schemas.microsoft.com/office/drawing/2014/main" id="{12DBE294-70FF-40EB-B663-55DD5319C070}"/>
              </a:ext>
            </a:extLst>
          </p:cNvPr>
          <p:cNvCxnSpPr>
            <a:cxnSpLocks/>
          </p:cNvCxnSpPr>
          <p:nvPr/>
        </p:nvCxnSpPr>
        <p:spPr>
          <a:xfrm>
            <a:off x="5573812" y="3534634"/>
            <a:ext cx="499695"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150" name="Rectangle 10">
            <a:extLst>
              <a:ext uri="{FF2B5EF4-FFF2-40B4-BE49-F238E27FC236}">
                <a16:creationId xmlns:a16="http://schemas.microsoft.com/office/drawing/2014/main" id="{F51DDCA2-84A6-42EC-84A8-9BA8E44246E2}"/>
              </a:ext>
            </a:extLst>
          </p:cNvPr>
          <p:cNvSpPr>
            <a:spLocks noChangeArrowheads="1"/>
          </p:cNvSpPr>
          <p:nvPr/>
        </p:nvSpPr>
        <p:spPr bwMode="auto">
          <a:xfrm>
            <a:off x="2736441" y="5807456"/>
            <a:ext cx="208410" cy="617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7422" tIns="33711" rIns="67422" bIns="33711">
            <a:spAutoFit/>
          </a:bodyPr>
          <a:lstStyle>
            <a:lvl1pPr eaLnBrk="0" hangingPunct="0">
              <a:spcBef>
                <a:spcPct val="20000"/>
              </a:spcBef>
              <a:buClr>
                <a:schemeClr val="accent1"/>
              </a:buClr>
              <a:buSzPct val="70000"/>
              <a:buFont typeface="Monotype Sorts" pitchFamily="1" charset="2"/>
              <a:buChar char="n"/>
              <a:defRPr kumimoji="1" sz="2000" b="1">
                <a:solidFill>
                  <a:schemeClr val="tx1"/>
                </a:solidFill>
                <a:latin typeface="Arial" charset="0"/>
              </a:defRPr>
            </a:lvl1pPr>
            <a:lvl2pPr marL="742950" indent="-285750" eaLnBrk="0" hangingPunct="0">
              <a:spcBef>
                <a:spcPct val="20000"/>
              </a:spcBef>
              <a:buChar char="–"/>
              <a:defRPr kumimoji="1" sz="2000" b="1">
                <a:solidFill>
                  <a:schemeClr val="tx1"/>
                </a:solidFill>
                <a:latin typeface="Arial" charset="0"/>
              </a:defRPr>
            </a:lvl2pPr>
            <a:lvl3pPr marL="1143000" indent="-228600" eaLnBrk="0" hangingPunct="0">
              <a:spcBef>
                <a:spcPct val="20000"/>
              </a:spcBef>
              <a:buChar char="•"/>
              <a:defRPr kumimoji="1" sz="2000" b="1">
                <a:solidFill>
                  <a:schemeClr val="tx1"/>
                </a:solidFill>
                <a:latin typeface="Arial" charset="0"/>
              </a:defRPr>
            </a:lvl3pPr>
            <a:lvl4pPr marL="1600200" indent="-228600" eaLnBrk="0" hangingPunct="0">
              <a:spcBef>
                <a:spcPct val="20000"/>
              </a:spcBef>
              <a:buChar char="–"/>
              <a:defRPr kumimoji="1" sz="2000" b="1">
                <a:solidFill>
                  <a:schemeClr val="tx1"/>
                </a:solidFill>
                <a:latin typeface="Arial" charset="0"/>
              </a:defRPr>
            </a:lvl4pPr>
            <a:lvl5pPr marL="2057400" indent="-228600" eaLnBrk="0" hangingPunct="0">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har char="»"/>
              <a:defRPr kumimoji="1" sz="2000" b="1">
                <a:solidFill>
                  <a:schemeClr val="tx1"/>
                </a:solidFill>
                <a:latin typeface="Arial" charset="0"/>
              </a:defRPr>
            </a:lvl6pPr>
            <a:lvl7pPr marL="2971800" indent="-228600" eaLnBrk="0" fontAlgn="base" hangingPunct="0">
              <a:spcBef>
                <a:spcPct val="20000"/>
              </a:spcBef>
              <a:spcAft>
                <a:spcPct val="0"/>
              </a:spcAft>
              <a:buChar char="»"/>
              <a:defRPr kumimoji="1" sz="2000" b="1">
                <a:solidFill>
                  <a:schemeClr val="tx1"/>
                </a:solidFill>
                <a:latin typeface="Arial" charset="0"/>
              </a:defRPr>
            </a:lvl7pPr>
            <a:lvl8pPr marL="3429000" indent="-228600" eaLnBrk="0" fontAlgn="base" hangingPunct="0">
              <a:spcBef>
                <a:spcPct val="20000"/>
              </a:spcBef>
              <a:spcAft>
                <a:spcPct val="0"/>
              </a:spcAft>
              <a:buChar char="»"/>
              <a:defRPr kumimoji="1" sz="2000" b="1">
                <a:solidFill>
                  <a:schemeClr val="tx1"/>
                </a:solidFill>
                <a:latin typeface="Arial" charset="0"/>
              </a:defRPr>
            </a:lvl8pPr>
            <a:lvl9pPr marL="3886200" indent="-228600" eaLnBrk="0" fontAlgn="base" hangingPunct="0">
              <a:spcBef>
                <a:spcPct val="20000"/>
              </a:spcBef>
              <a:spcAft>
                <a:spcPct val="0"/>
              </a:spcAft>
              <a:buChar char="»"/>
              <a:defRPr kumimoji="1" sz="2000" b="1">
                <a:solidFill>
                  <a:schemeClr val="tx1"/>
                </a:solidFill>
                <a:latin typeface="Arial" charset="0"/>
              </a:defRPr>
            </a:lvl9pPr>
          </a:lstStyle>
          <a:p>
            <a:pPr>
              <a:spcBef>
                <a:spcPct val="0"/>
              </a:spcBef>
              <a:buClrTx/>
              <a:buSzTx/>
              <a:buFontTx/>
              <a:buNone/>
            </a:pPr>
            <a:r>
              <a:rPr kumimoji="0" lang="en-US" altLang="en-US" sz="1786" b="0"/>
              <a:t> </a:t>
            </a:r>
          </a:p>
          <a:p>
            <a:pPr>
              <a:spcBef>
                <a:spcPct val="0"/>
              </a:spcBef>
              <a:buClrTx/>
              <a:buSzTx/>
              <a:buFontTx/>
              <a:buNone/>
            </a:pPr>
            <a:endParaRPr kumimoji="0" lang="en-US" altLang="en-US" sz="1786" b="0"/>
          </a:p>
        </p:txBody>
      </p:sp>
      <p:sp>
        <p:nvSpPr>
          <p:cNvPr id="151" name="Rectangle 150">
            <a:extLst>
              <a:ext uri="{FF2B5EF4-FFF2-40B4-BE49-F238E27FC236}">
                <a16:creationId xmlns:a16="http://schemas.microsoft.com/office/drawing/2014/main" id="{B6F92995-E1CF-4690-B39B-66ABF59C3AC6}"/>
              </a:ext>
            </a:extLst>
          </p:cNvPr>
          <p:cNvSpPr/>
          <p:nvPr/>
        </p:nvSpPr>
        <p:spPr>
          <a:xfrm>
            <a:off x="3312585" y="5953378"/>
            <a:ext cx="2151419" cy="774269"/>
          </a:xfrm>
          <a:prstGeom prst="rect">
            <a:avLst/>
          </a:prstGeom>
          <a:solidFill>
            <a:schemeClr val="accent1">
              <a:lumMod val="60000"/>
              <a:lumOff val="40000"/>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1400"/>
          </a:p>
        </p:txBody>
      </p:sp>
      <p:sp>
        <p:nvSpPr>
          <p:cNvPr id="152" name="TextBox 151">
            <a:extLst>
              <a:ext uri="{FF2B5EF4-FFF2-40B4-BE49-F238E27FC236}">
                <a16:creationId xmlns:a16="http://schemas.microsoft.com/office/drawing/2014/main" id="{0C9178B7-20D3-4869-9397-879935855314}"/>
              </a:ext>
            </a:extLst>
          </p:cNvPr>
          <p:cNvSpPr txBox="1"/>
          <p:nvPr/>
        </p:nvSpPr>
        <p:spPr>
          <a:xfrm>
            <a:off x="3378699" y="5975151"/>
            <a:ext cx="2058225" cy="646331"/>
          </a:xfrm>
          <a:prstGeom prst="rect">
            <a:avLst/>
          </a:prstGeom>
          <a:noFill/>
        </p:spPr>
        <p:txBody>
          <a:bodyPr wrap="square" rtlCol="0">
            <a:spAutoFit/>
          </a:bodyPr>
          <a:lstStyle/>
          <a:p>
            <a:pPr defTabSz="685800">
              <a:defRPr/>
            </a:pPr>
            <a:r>
              <a:rPr lang="en-US" sz="1200" b="1" kern="0">
                <a:solidFill>
                  <a:srgbClr val="002060"/>
                </a:solidFill>
                <a:latin typeface="Arial" panose="020B0604020202020204"/>
              </a:rPr>
              <a:t>Use                          Referral Tool to send referral to CBO</a:t>
            </a:r>
          </a:p>
        </p:txBody>
      </p:sp>
      <p:sp>
        <p:nvSpPr>
          <p:cNvPr id="153" name="Oval 152">
            <a:extLst>
              <a:ext uri="{FF2B5EF4-FFF2-40B4-BE49-F238E27FC236}">
                <a16:creationId xmlns:a16="http://schemas.microsoft.com/office/drawing/2014/main" id="{14B7859C-9C82-41C2-8C80-D38B6D4CCEA1}"/>
              </a:ext>
            </a:extLst>
          </p:cNvPr>
          <p:cNvSpPr/>
          <p:nvPr/>
        </p:nvSpPr>
        <p:spPr>
          <a:xfrm>
            <a:off x="2828375" y="5891138"/>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4</a:t>
            </a:r>
          </a:p>
        </p:txBody>
      </p:sp>
      <p:pic>
        <p:nvPicPr>
          <p:cNvPr id="154" name="Picture 153">
            <a:extLst>
              <a:ext uri="{FF2B5EF4-FFF2-40B4-BE49-F238E27FC236}">
                <a16:creationId xmlns:a16="http://schemas.microsoft.com/office/drawing/2014/main" id="{C2A42BA3-41F8-4CEB-8CF7-346F37AB9E33}"/>
              </a:ext>
            </a:extLst>
          </p:cNvPr>
          <p:cNvPicPr>
            <a:picLocks noChangeAspect="1"/>
          </p:cNvPicPr>
          <p:nvPr/>
        </p:nvPicPr>
        <p:blipFill>
          <a:blip r:embed="rId7"/>
          <a:stretch>
            <a:fillRect/>
          </a:stretch>
        </p:blipFill>
        <p:spPr>
          <a:xfrm>
            <a:off x="3838070" y="5991640"/>
            <a:ext cx="914617" cy="212702"/>
          </a:xfrm>
          <a:prstGeom prst="rect">
            <a:avLst/>
          </a:prstGeom>
        </p:spPr>
      </p:pic>
      <p:sp>
        <p:nvSpPr>
          <p:cNvPr id="164" name="Rectangle 163">
            <a:extLst>
              <a:ext uri="{FF2B5EF4-FFF2-40B4-BE49-F238E27FC236}">
                <a16:creationId xmlns:a16="http://schemas.microsoft.com/office/drawing/2014/main" id="{00450C48-69E5-4D4D-8A46-A7CF895F1E63}"/>
              </a:ext>
            </a:extLst>
          </p:cNvPr>
          <p:cNvSpPr/>
          <p:nvPr/>
        </p:nvSpPr>
        <p:spPr>
          <a:xfrm>
            <a:off x="6294805" y="5842462"/>
            <a:ext cx="2222808" cy="939767"/>
          </a:xfrm>
          <a:prstGeom prst="rect">
            <a:avLst/>
          </a:prstGeom>
          <a:solidFill>
            <a:schemeClr val="accent4">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1400"/>
          </a:p>
        </p:txBody>
      </p:sp>
      <p:pic>
        <p:nvPicPr>
          <p:cNvPr id="165" name="Picture 164">
            <a:extLst>
              <a:ext uri="{FF2B5EF4-FFF2-40B4-BE49-F238E27FC236}">
                <a16:creationId xmlns:a16="http://schemas.microsoft.com/office/drawing/2014/main" id="{8F438B64-AEC9-4DFB-BFC6-D6D18DF55059}"/>
              </a:ext>
            </a:extLst>
          </p:cNvPr>
          <p:cNvPicPr>
            <a:picLocks noChangeAspect="1"/>
          </p:cNvPicPr>
          <p:nvPr/>
        </p:nvPicPr>
        <p:blipFill>
          <a:blip r:embed="rId7"/>
          <a:stretch>
            <a:fillRect/>
          </a:stretch>
        </p:blipFill>
        <p:spPr>
          <a:xfrm>
            <a:off x="6523357" y="5943647"/>
            <a:ext cx="1710230" cy="397728"/>
          </a:xfrm>
          <a:prstGeom prst="rect">
            <a:avLst/>
          </a:prstGeom>
        </p:spPr>
      </p:pic>
      <p:sp>
        <p:nvSpPr>
          <p:cNvPr id="166" name="TextBox 165">
            <a:extLst>
              <a:ext uri="{FF2B5EF4-FFF2-40B4-BE49-F238E27FC236}">
                <a16:creationId xmlns:a16="http://schemas.microsoft.com/office/drawing/2014/main" id="{C0224A8E-E7CF-45FB-8492-FD688772E4D9}"/>
              </a:ext>
            </a:extLst>
          </p:cNvPr>
          <p:cNvSpPr txBox="1"/>
          <p:nvPr/>
        </p:nvSpPr>
        <p:spPr>
          <a:xfrm>
            <a:off x="6775143" y="6347660"/>
            <a:ext cx="1458443" cy="307777"/>
          </a:xfrm>
          <a:prstGeom prst="rect">
            <a:avLst/>
          </a:prstGeom>
          <a:noFill/>
        </p:spPr>
        <p:txBody>
          <a:bodyPr wrap="square" rtlCol="0">
            <a:spAutoFit/>
          </a:bodyPr>
          <a:lstStyle/>
          <a:p>
            <a:pPr defTabSz="685800">
              <a:defRPr/>
            </a:pPr>
            <a:r>
              <a:rPr lang="en-US" sz="1400" b="1" kern="0">
                <a:solidFill>
                  <a:srgbClr val="002060"/>
                </a:solidFill>
                <a:latin typeface="Arial" panose="020B0604020202020204" pitchFamily="34" charset="0"/>
                <a:cs typeface="Arial" panose="020B0604020202020204" pitchFamily="34" charset="0"/>
              </a:rPr>
              <a:t>Referral Tool</a:t>
            </a:r>
            <a:endParaRPr lang="en-US" sz="1400" b="1" kern="0">
              <a:solidFill>
                <a:srgbClr val="002060"/>
              </a:solidFill>
              <a:cs typeface="Calibri" panose="020F0502020204030204" pitchFamily="34" charset="0"/>
            </a:endParaRPr>
          </a:p>
        </p:txBody>
      </p:sp>
      <p:sp>
        <p:nvSpPr>
          <p:cNvPr id="171" name="Rectangle 170">
            <a:extLst>
              <a:ext uri="{FF2B5EF4-FFF2-40B4-BE49-F238E27FC236}">
                <a16:creationId xmlns:a16="http://schemas.microsoft.com/office/drawing/2014/main" id="{5674E981-5998-4749-97BC-3A006FABD144}"/>
              </a:ext>
            </a:extLst>
          </p:cNvPr>
          <p:cNvSpPr/>
          <p:nvPr/>
        </p:nvSpPr>
        <p:spPr>
          <a:xfrm>
            <a:off x="9586680" y="1740664"/>
            <a:ext cx="2429953" cy="1206431"/>
          </a:xfrm>
          <a:prstGeom prst="rect">
            <a:avLst/>
          </a:prstGeom>
          <a:solidFill>
            <a:schemeClr val="accent4">
              <a:alpha val="2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1400"/>
          </a:p>
        </p:txBody>
      </p:sp>
      <p:pic>
        <p:nvPicPr>
          <p:cNvPr id="172" name="Picture 171">
            <a:extLst>
              <a:ext uri="{FF2B5EF4-FFF2-40B4-BE49-F238E27FC236}">
                <a16:creationId xmlns:a16="http://schemas.microsoft.com/office/drawing/2014/main" id="{BC521D5D-7779-483F-A367-A0B2CAFC0E06}"/>
              </a:ext>
            </a:extLst>
          </p:cNvPr>
          <p:cNvPicPr>
            <a:picLocks noChangeAspect="1"/>
          </p:cNvPicPr>
          <p:nvPr/>
        </p:nvPicPr>
        <p:blipFill>
          <a:blip r:embed="rId7"/>
          <a:stretch>
            <a:fillRect/>
          </a:stretch>
        </p:blipFill>
        <p:spPr>
          <a:xfrm>
            <a:off x="10002991" y="1962959"/>
            <a:ext cx="1710230" cy="397728"/>
          </a:xfrm>
          <a:prstGeom prst="rect">
            <a:avLst/>
          </a:prstGeom>
        </p:spPr>
      </p:pic>
      <p:sp>
        <p:nvSpPr>
          <p:cNvPr id="173" name="TextBox 172">
            <a:extLst>
              <a:ext uri="{FF2B5EF4-FFF2-40B4-BE49-F238E27FC236}">
                <a16:creationId xmlns:a16="http://schemas.microsoft.com/office/drawing/2014/main" id="{37E8A542-B9FB-447F-BBBE-9106D569BC44}"/>
              </a:ext>
            </a:extLst>
          </p:cNvPr>
          <p:cNvSpPr txBox="1"/>
          <p:nvPr/>
        </p:nvSpPr>
        <p:spPr>
          <a:xfrm>
            <a:off x="10002991" y="2379112"/>
            <a:ext cx="1817449" cy="307777"/>
          </a:xfrm>
          <a:prstGeom prst="rect">
            <a:avLst/>
          </a:prstGeom>
          <a:noFill/>
        </p:spPr>
        <p:txBody>
          <a:bodyPr wrap="square" rtlCol="0">
            <a:spAutoFit/>
          </a:bodyPr>
          <a:lstStyle/>
          <a:p>
            <a:pPr defTabSz="685800">
              <a:defRPr/>
            </a:pPr>
            <a:r>
              <a:rPr lang="en-US" sz="1400" b="1" kern="0">
                <a:solidFill>
                  <a:srgbClr val="002060"/>
                </a:solidFill>
                <a:latin typeface="Arial" panose="020B0604020202020204" pitchFamily="34" charset="0"/>
                <a:cs typeface="Arial" panose="020B0604020202020204" pitchFamily="34" charset="0"/>
              </a:rPr>
              <a:t>Social Needs Tab</a:t>
            </a:r>
            <a:endParaRPr lang="en-US" sz="1400" b="1" kern="0">
              <a:solidFill>
                <a:srgbClr val="002060"/>
              </a:solidFill>
              <a:cs typeface="Calibri" panose="020F0502020204030204" pitchFamily="34" charset="0"/>
            </a:endParaRPr>
          </a:p>
        </p:txBody>
      </p:sp>
      <p:sp>
        <p:nvSpPr>
          <p:cNvPr id="180" name="TextBox 179">
            <a:extLst>
              <a:ext uri="{FF2B5EF4-FFF2-40B4-BE49-F238E27FC236}">
                <a16:creationId xmlns:a16="http://schemas.microsoft.com/office/drawing/2014/main" id="{F8CC55B7-ED61-4A15-9791-BC261984F150}"/>
              </a:ext>
            </a:extLst>
          </p:cNvPr>
          <p:cNvSpPr txBox="1"/>
          <p:nvPr/>
        </p:nvSpPr>
        <p:spPr>
          <a:xfrm>
            <a:off x="6188468" y="4951797"/>
            <a:ext cx="1760400" cy="430887"/>
          </a:xfrm>
          <a:prstGeom prst="rect">
            <a:avLst/>
          </a:prstGeom>
          <a:noFill/>
          <a:ln>
            <a:solidFill>
              <a:schemeClr val="tx1"/>
            </a:solidFill>
          </a:ln>
        </p:spPr>
        <p:txBody>
          <a:bodyPr wrap="square" rtlCol="0">
            <a:spAutoFit/>
          </a:bodyPr>
          <a:lstStyle/>
          <a:p>
            <a:pPr algn="ctr"/>
            <a:r>
              <a:rPr lang="en-US" sz="1100" b="1"/>
              <a:t>Screening and assessment data elements</a:t>
            </a:r>
          </a:p>
        </p:txBody>
      </p:sp>
      <p:cxnSp>
        <p:nvCxnSpPr>
          <p:cNvPr id="186" name="Straight Arrow Connector 185">
            <a:extLst>
              <a:ext uri="{FF2B5EF4-FFF2-40B4-BE49-F238E27FC236}">
                <a16:creationId xmlns:a16="http://schemas.microsoft.com/office/drawing/2014/main" id="{C3D4DBDB-587F-4ECE-9D88-8E389FC1C12C}"/>
              </a:ext>
            </a:extLst>
          </p:cNvPr>
          <p:cNvCxnSpPr>
            <a:cxnSpLocks/>
          </p:cNvCxnSpPr>
          <p:nvPr/>
        </p:nvCxnSpPr>
        <p:spPr>
          <a:xfrm>
            <a:off x="5558945" y="5192451"/>
            <a:ext cx="499695"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7D703023-EF76-44BB-B483-99D7E7DA77D9}"/>
              </a:ext>
            </a:extLst>
          </p:cNvPr>
          <p:cNvSpPr/>
          <p:nvPr/>
        </p:nvSpPr>
        <p:spPr>
          <a:xfrm>
            <a:off x="9466611" y="5829274"/>
            <a:ext cx="2541292" cy="966862"/>
          </a:xfrm>
          <a:prstGeom prst="rect">
            <a:avLst/>
          </a:prstGeom>
          <a:solidFill>
            <a:schemeClr val="bg2"/>
          </a:solidFill>
          <a:ln>
            <a:solidFill>
              <a:schemeClr val="accent1">
                <a:lumMod val="40000"/>
                <a:lumOff val="6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685800"/>
            <a:r>
              <a:rPr lang="en-US" sz="1200" b="1" kern="0">
                <a:solidFill>
                  <a:srgbClr val="002060"/>
                </a:solidFill>
                <a:cs typeface="Calibri" panose="020F0502020204030204" pitchFamily="34" charset="0"/>
              </a:rPr>
              <a:t>CBOs can</a:t>
            </a:r>
          </a:p>
          <a:p>
            <a:pPr marL="285750" indent="-285750" defTabSz="685800">
              <a:buFont typeface="Arial" panose="020B0604020202020204" pitchFamily="34" charset="0"/>
              <a:buChar char="•"/>
            </a:pPr>
            <a:r>
              <a:rPr lang="en-US" sz="1200" b="1" kern="0">
                <a:solidFill>
                  <a:srgbClr val="002060"/>
                </a:solidFill>
                <a:cs typeface="Calibri" panose="020F0502020204030204" pitchFamily="34" charset="0"/>
              </a:rPr>
              <a:t>Receive referrals for services</a:t>
            </a:r>
          </a:p>
          <a:p>
            <a:pPr marL="285750" indent="-285750" defTabSz="685800">
              <a:buFont typeface="Arial" panose="020B0604020202020204" pitchFamily="34" charset="0"/>
              <a:buChar char="•"/>
            </a:pPr>
            <a:r>
              <a:rPr lang="en-US" sz="1200" b="1" kern="0">
                <a:solidFill>
                  <a:srgbClr val="002060"/>
                </a:solidFill>
                <a:cs typeface="Calibri" panose="020F0502020204030204" pitchFamily="34" charset="0"/>
              </a:rPr>
              <a:t>Communicate with referring provider</a:t>
            </a:r>
          </a:p>
          <a:p>
            <a:pPr marL="285750" indent="-285750" defTabSz="685800">
              <a:buFont typeface="Arial" panose="020B0604020202020204" pitchFamily="34" charset="0"/>
              <a:buChar char="•"/>
            </a:pPr>
            <a:r>
              <a:rPr lang="en-US" sz="1200" b="1" kern="0">
                <a:solidFill>
                  <a:srgbClr val="002060"/>
                </a:solidFill>
                <a:cs typeface="Calibri" panose="020F0502020204030204" pitchFamily="34" charset="0"/>
              </a:rPr>
              <a:t>Close the loop</a:t>
            </a:r>
          </a:p>
        </p:txBody>
      </p:sp>
      <p:cxnSp>
        <p:nvCxnSpPr>
          <p:cNvPr id="190" name="Straight Arrow Connector 189">
            <a:extLst>
              <a:ext uri="{FF2B5EF4-FFF2-40B4-BE49-F238E27FC236}">
                <a16:creationId xmlns:a16="http://schemas.microsoft.com/office/drawing/2014/main" id="{6FD1B18A-0BBE-4DF9-AD24-FDB6C18C3A13}"/>
              </a:ext>
            </a:extLst>
          </p:cNvPr>
          <p:cNvCxnSpPr>
            <a:cxnSpLocks/>
          </p:cNvCxnSpPr>
          <p:nvPr/>
        </p:nvCxnSpPr>
        <p:spPr>
          <a:xfrm>
            <a:off x="11366181" y="2979019"/>
            <a:ext cx="0" cy="329947"/>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EC12BDD3-3C45-4E34-A558-F1EBE14EAC9E}"/>
              </a:ext>
            </a:extLst>
          </p:cNvPr>
          <p:cNvCxnSpPr>
            <a:cxnSpLocks/>
            <a:stCxn id="180" idx="3"/>
          </p:cNvCxnSpPr>
          <p:nvPr/>
        </p:nvCxnSpPr>
        <p:spPr>
          <a:xfrm flipV="1">
            <a:off x="7948868" y="2773887"/>
            <a:ext cx="1617058" cy="2393354"/>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BE6C5334-5950-45BB-A547-B9A527DA4A52}"/>
              </a:ext>
            </a:extLst>
          </p:cNvPr>
          <p:cNvSpPr/>
          <p:nvPr/>
        </p:nvSpPr>
        <p:spPr>
          <a:xfrm>
            <a:off x="9222909" y="3365671"/>
            <a:ext cx="1322185" cy="964952"/>
          </a:xfrm>
          <a:prstGeom prst="rect">
            <a:avLst/>
          </a:prstGeom>
          <a:solidFill>
            <a:schemeClr val="bg2"/>
          </a:solidFill>
          <a:ln>
            <a:solidFill>
              <a:schemeClr val="accent1">
                <a:lumMod val="40000"/>
                <a:lumOff val="6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685800"/>
            <a:r>
              <a:rPr lang="en-US" sz="1200" b="1" kern="0">
                <a:solidFill>
                  <a:srgbClr val="002060"/>
                </a:solidFill>
                <a:cs typeface="Calibri" panose="020F0502020204030204" pitchFamily="34" charset="0"/>
              </a:rPr>
              <a:t>DC HIE users can view </a:t>
            </a:r>
            <a:r>
              <a:rPr lang="en-US" sz="1200" b="1" u="sng" kern="0">
                <a:solidFill>
                  <a:srgbClr val="002060"/>
                </a:solidFill>
                <a:cs typeface="Calibri" panose="020F0502020204030204" pitchFamily="34" charset="0"/>
              </a:rPr>
              <a:t>referral history</a:t>
            </a:r>
            <a:r>
              <a:rPr lang="en-US" sz="1200" b="1" kern="0">
                <a:solidFill>
                  <a:srgbClr val="002060"/>
                </a:solidFill>
                <a:cs typeface="Calibri" panose="020F0502020204030204" pitchFamily="34" charset="0"/>
              </a:rPr>
              <a:t> made in non-DC HIE systems</a:t>
            </a:r>
          </a:p>
        </p:txBody>
      </p:sp>
      <p:cxnSp>
        <p:nvCxnSpPr>
          <p:cNvPr id="205" name="Straight Arrow Connector 204">
            <a:extLst>
              <a:ext uri="{FF2B5EF4-FFF2-40B4-BE49-F238E27FC236}">
                <a16:creationId xmlns:a16="http://schemas.microsoft.com/office/drawing/2014/main" id="{9A0C5476-44EB-4F3D-BDCC-856D73236931}"/>
              </a:ext>
            </a:extLst>
          </p:cNvPr>
          <p:cNvCxnSpPr>
            <a:cxnSpLocks/>
          </p:cNvCxnSpPr>
          <p:nvPr/>
        </p:nvCxnSpPr>
        <p:spPr>
          <a:xfrm>
            <a:off x="9907840" y="3000008"/>
            <a:ext cx="0" cy="308958"/>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6A30D12-2B1D-4181-A073-BD0C36CB36F2}"/>
              </a:ext>
            </a:extLst>
          </p:cNvPr>
          <p:cNvCxnSpPr>
            <a:cxnSpLocks/>
          </p:cNvCxnSpPr>
          <p:nvPr/>
        </p:nvCxnSpPr>
        <p:spPr>
          <a:xfrm flipV="1">
            <a:off x="2481784" y="5676250"/>
            <a:ext cx="9616295" cy="6524"/>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5" name="Straight Arrow Connector 214">
            <a:extLst>
              <a:ext uri="{FF2B5EF4-FFF2-40B4-BE49-F238E27FC236}">
                <a16:creationId xmlns:a16="http://schemas.microsoft.com/office/drawing/2014/main" id="{D1B6E16C-3B1F-4165-8B93-55C28FF14EEA}"/>
              </a:ext>
            </a:extLst>
          </p:cNvPr>
          <p:cNvCxnSpPr>
            <a:cxnSpLocks/>
          </p:cNvCxnSpPr>
          <p:nvPr/>
        </p:nvCxnSpPr>
        <p:spPr>
          <a:xfrm flipV="1">
            <a:off x="8612349" y="6340512"/>
            <a:ext cx="729549" cy="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C228B6AB-9432-47AD-B6D8-E570173A87BF}"/>
              </a:ext>
            </a:extLst>
          </p:cNvPr>
          <p:cNvCxnSpPr>
            <a:cxnSpLocks/>
          </p:cNvCxnSpPr>
          <p:nvPr/>
        </p:nvCxnSpPr>
        <p:spPr>
          <a:xfrm flipV="1">
            <a:off x="5509692" y="6365431"/>
            <a:ext cx="729549" cy="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82F93DFE-C8C2-48B8-9221-5681D421D3D9}"/>
              </a:ext>
            </a:extLst>
          </p:cNvPr>
          <p:cNvCxnSpPr>
            <a:cxnSpLocks/>
          </p:cNvCxnSpPr>
          <p:nvPr/>
        </p:nvCxnSpPr>
        <p:spPr>
          <a:xfrm>
            <a:off x="10636838" y="3021353"/>
            <a:ext cx="0" cy="1602010"/>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6DF26E00-40DD-491C-9D72-BDD96DE1A096}"/>
              </a:ext>
            </a:extLst>
          </p:cNvPr>
          <p:cNvSpPr/>
          <p:nvPr/>
        </p:nvSpPr>
        <p:spPr>
          <a:xfrm>
            <a:off x="9920380" y="4693304"/>
            <a:ext cx="1617056" cy="858264"/>
          </a:xfrm>
          <a:prstGeom prst="rect">
            <a:avLst/>
          </a:prstGeom>
          <a:solidFill>
            <a:schemeClr val="bg2"/>
          </a:solidFill>
          <a:ln>
            <a:solidFill>
              <a:schemeClr val="accent1">
                <a:lumMod val="40000"/>
                <a:lumOff val="6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685800"/>
            <a:r>
              <a:rPr lang="en-US" sz="1200" b="1" kern="0">
                <a:solidFill>
                  <a:srgbClr val="002060"/>
                </a:solidFill>
                <a:cs typeface="Calibri" panose="020F0502020204030204" pitchFamily="34" charset="0"/>
              </a:rPr>
              <a:t>DC HIE users can view </a:t>
            </a:r>
            <a:r>
              <a:rPr lang="en-US" sz="1200" b="1" u="sng" kern="0">
                <a:solidFill>
                  <a:srgbClr val="002060"/>
                </a:solidFill>
                <a:cs typeface="Calibri" panose="020F0502020204030204" pitchFamily="34" charset="0"/>
              </a:rPr>
              <a:t>assessments</a:t>
            </a:r>
            <a:r>
              <a:rPr lang="en-US" sz="1200" b="1" kern="0">
                <a:solidFill>
                  <a:srgbClr val="002060"/>
                </a:solidFill>
                <a:cs typeface="Calibri" panose="020F0502020204030204" pitchFamily="34" charset="0"/>
              </a:rPr>
              <a:t> captured via the CRISP DC Screening Tool or third-party platform</a:t>
            </a:r>
          </a:p>
        </p:txBody>
      </p:sp>
      <p:pic>
        <p:nvPicPr>
          <p:cNvPr id="1026" name="Picture 2" descr="See the source image">
            <a:extLst>
              <a:ext uri="{FF2B5EF4-FFF2-40B4-BE49-F238E27FC236}">
                <a16:creationId xmlns:a16="http://schemas.microsoft.com/office/drawing/2014/main" id="{CB9E2345-E547-4B75-9EA0-59DE9E5FC7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1300" y="2139129"/>
            <a:ext cx="856402" cy="45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0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5" name="Google Shape;121;p13">
            <a:extLst>
              <a:ext uri="{FF2B5EF4-FFF2-40B4-BE49-F238E27FC236}">
                <a16:creationId xmlns:a16="http://schemas.microsoft.com/office/drawing/2014/main" id="{3C97D5D8-C3CD-4609-9570-D7903F662603}"/>
              </a:ext>
            </a:extLst>
          </p:cNvPr>
          <p:cNvSpPr/>
          <p:nvPr/>
        </p:nvSpPr>
        <p:spPr>
          <a:xfrm>
            <a:off x="135169" y="551784"/>
            <a:ext cx="1058077" cy="1131417"/>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latin typeface="+mj-lt"/>
              </a:rPr>
              <a:t>Community program and service info from disparate sources is fed to various regional data stewards</a:t>
            </a:r>
            <a:endParaRPr sz="900" b="1">
              <a:latin typeface="+mj-lt"/>
            </a:endParaRPr>
          </a:p>
        </p:txBody>
      </p:sp>
      <p:sp>
        <p:nvSpPr>
          <p:cNvPr id="89" name="Google Shape;89;p13"/>
          <p:cNvSpPr/>
          <p:nvPr/>
        </p:nvSpPr>
        <p:spPr>
          <a:xfrm>
            <a:off x="9875485" y="2165240"/>
            <a:ext cx="2223858" cy="1452300"/>
          </a:xfrm>
          <a:prstGeom prst="roundRect">
            <a:avLst>
              <a:gd name="adj" fmla="val 16667"/>
            </a:avLst>
          </a:prstGeom>
          <a:solidFill>
            <a:schemeClr val="lt1"/>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200" b="1">
                <a:solidFill>
                  <a:srgbClr val="1F3864"/>
                </a:solidFill>
                <a:latin typeface="+mj-lt"/>
                <a:cs typeface="Calibri"/>
                <a:sym typeface="Calibri"/>
              </a:rPr>
              <a:t>Resource lookups via the DC CRI website (prototype): </a:t>
            </a:r>
            <a:r>
              <a:rPr lang="en-US" sz="1200" b="1" u="sng">
                <a:solidFill>
                  <a:srgbClr val="1F3864"/>
                </a:solidFill>
                <a:latin typeface="+mj-lt"/>
                <a:cs typeface="Calibri"/>
                <a:sym typeface="Calibri"/>
                <a:hlinkClick r:id="rId3">
                  <a:extLst>
                    <a:ext uri="{A12FA001-AC4F-418D-AE19-62706E023703}">
                      <ahyp:hlinkClr xmlns:ahyp="http://schemas.microsoft.com/office/drawing/2018/hyperlinkcolor" val="tx"/>
                    </a:ext>
                  </a:extLst>
                </a:hlinkClick>
              </a:rPr>
              <a:t>http://dc.openreferral.org</a:t>
            </a:r>
            <a:r>
              <a:rPr lang="en-US" sz="1200" b="1" u="sng">
                <a:solidFill>
                  <a:srgbClr val="1F3864"/>
                </a:solidFill>
                <a:latin typeface="+mj-lt"/>
                <a:cs typeface="Calibri"/>
                <a:sym typeface="Calibri"/>
              </a:rPr>
              <a:t>  </a:t>
            </a:r>
            <a:endParaRPr sz="1200" b="1" u="sng">
              <a:solidFill>
                <a:srgbClr val="1F3864"/>
              </a:solidFill>
              <a:latin typeface="+mj-lt"/>
              <a:cs typeface="Calibri"/>
            </a:endParaRPr>
          </a:p>
        </p:txBody>
      </p:sp>
      <p:sp>
        <p:nvSpPr>
          <p:cNvPr id="90" name="Google Shape;90;p13"/>
          <p:cNvSpPr/>
          <p:nvPr/>
        </p:nvSpPr>
        <p:spPr>
          <a:xfrm>
            <a:off x="1710050" y="1936098"/>
            <a:ext cx="1993731" cy="544874"/>
          </a:xfrm>
          <a:prstGeom prst="rect">
            <a:avLst/>
          </a:prstGeom>
          <a:solidFill>
            <a:srgbClr val="F2F2F2"/>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000" b="1">
              <a:solidFill>
                <a:srgbClr val="1F3864"/>
              </a:solidFill>
              <a:latin typeface="+mn-lt"/>
              <a:ea typeface="Calibri"/>
              <a:cs typeface="Calibri"/>
              <a:sym typeface="Calibri"/>
            </a:endParaRPr>
          </a:p>
          <a:p>
            <a:pPr marL="0" marR="0" lvl="0" indent="0" algn="ctr" rtl="0">
              <a:spcBef>
                <a:spcPts val="0"/>
              </a:spcBef>
              <a:spcAft>
                <a:spcPts val="0"/>
              </a:spcAft>
              <a:buNone/>
            </a:pPr>
            <a:r>
              <a:rPr lang="en-US" sz="1000" b="1">
                <a:solidFill>
                  <a:srgbClr val="1F3864"/>
                </a:solidFill>
                <a:latin typeface="+mn-lt"/>
                <a:ea typeface="Calibri"/>
                <a:cs typeface="Calibri"/>
                <a:sym typeface="Calibri"/>
              </a:rPr>
              <a:t>DC Government Agencies (e.g. DACL, CFSA)</a:t>
            </a:r>
            <a:endParaRPr sz="1000">
              <a:latin typeface="+mn-lt"/>
            </a:endParaRPr>
          </a:p>
          <a:p>
            <a:pPr marL="0" marR="0" lvl="0" indent="0" algn="l" rtl="0">
              <a:spcBef>
                <a:spcPts val="0"/>
              </a:spcBef>
              <a:spcAft>
                <a:spcPts val="0"/>
              </a:spcAft>
              <a:buNone/>
            </a:pPr>
            <a:endParaRPr/>
          </a:p>
        </p:txBody>
      </p:sp>
      <p:sp>
        <p:nvSpPr>
          <p:cNvPr id="91" name="Google Shape;91;p13"/>
          <p:cNvSpPr txBox="1"/>
          <p:nvPr/>
        </p:nvSpPr>
        <p:spPr>
          <a:xfrm>
            <a:off x="195557" y="52784"/>
            <a:ext cx="11931788" cy="31389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1" i="0" u="none" strike="noStrike" cap="none" dirty="0">
                <a:solidFill>
                  <a:srgbClr val="1A4A7E"/>
                </a:solidFill>
                <a:latin typeface="Arial"/>
                <a:ea typeface="Arial"/>
                <a:cs typeface="Arial"/>
                <a:sym typeface="Arial"/>
              </a:rPr>
              <a:t>The DC CRI requires community participation to ensure records for programs and services offered are up-to-date</a:t>
            </a:r>
            <a:endParaRPr sz="1600" dirty="0"/>
          </a:p>
        </p:txBody>
      </p:sp>
      <p:sp>
        <p:nvSpPr>
          <p:cNvPr id="92" name="Google Shape;92;p13"/>
          <p:cNvSpPr/>
          <p:nvPr/>
        </p:nvSpPr>
        <p:spPr>
          <a:xfrm>
            <a:off x="1698535" y="4016206"/>
            <a:ext cx="1993392" cy="548640"/>
          </a:xfrm>
          <a:prstGeom prst="rect">
            <a:avLst/>
          </a:prstGeom>
          <a:solidFill>
            <a:srgbClr val="F2F2F2"/>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a:buFont typeface="Arial"/>
              <a:buNone/>
            </a:pPr>
            <a:r>
              <a:rPr lang="en-US" sz="1000" b="1">
                <a:solidFill>
                  <a:srgbClr val="1F3864"/>
                </a:solidFill>
                <a:latin typeface="+mn-lt"/>
                <a:cs typeface="Calibri"/>
                <a:sym typeface="Calibri"/>
              </a:rPr>
              <a:t>DCPCA</a:t>
            </a:r>
            <a:endParaRPr sz="1000" b="1">
              <a:solidFill>
                <a:srgbClr val="1F3864"/>
              </a:solidFill>
              <a:latin typeface="+mn-lt"/>
              <a:cs typeface="Calibri"/>
            </a:endParaRPr>
          </a:p>
        </p:txBody>
      </p:sp>
      <p:sp>
        <p:nvSpPr>
          <p:cNvPr id="93" name="Google Shape;93;p13"/>
          <p:cNvSpPr/>
          <p:nvPr/>
        </p:nvSpPr>
        <p:spPr>
          <a:xfrm>
            <a:off x="1705028" y="2974269"/>
            <a:ext cx="1993392" cy="548640"/>
          </a:xfrm>
          <a:prstGeom prst="rect">
            <a:avLst/>
          </a:prstGeom>
          <a:solidFill>
            <a:srgbClr val="F2F2F2"/>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b="1">
                <a:solidFill>
                  <a:srgbClr val="1F3864"/>
                </a:solidFill>
                <a:latin typeface="+mn-lt"/>
                <a:cs typeface="Calibri"/>
                <a:sym typeface="Calibri"/>
              </a:rPr>
              <a:t>Capital Area Food Bank</a:t>
            </a:r>
            <a:endParaRPr sz="1000" b="1">
              <a:solidFill>
                <a:srgbClr val="1F3864"/>
              </a:solidFill>
              <a:latin typeface="+mn-lt"/>
              <a:cs typeface="Calibri"/>
            </a:endParaRPr>
          </a:p>
        </p:txBody>
      </p:sp>
      <p:sp>
        <p:nvSpPr>
          <p:cNvPr id="94" name="Google Shape;94;p13"/>
          <p:cNvSpPr/>
          <p:nvPr/>
        </p:nvSpPr>
        <p:spPr>
          <a:xfrm>
            <a:off x="1710050" y="6100080"/>
            <a:ext cx="1993392" cy="548640"/>
          </a:xfrm>
          <a:prstGeom prst="rect">
            <a:avLst/>
          </a:prstGeom>
          <a:solidFill>
            <a:srgbClr val="F2F2F2"/>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b="1">
                <a:solidFill>
                  <a:srgbClr val="1F3864"/>
                </a:solidFill>
                <a:latin typeface="+mn-lt"/>
                <a:cs typeface="Calibri"/>
                <a:sym typeface="Calibri"/>
              </a:rPr>
              <a:t>Other prospective resource inventory data stewards</a:t>
            </a:r>
            <a:endParaRPr sz="1000" b="1">
              <a:solidFill>
                <a:srgbClr val="1F3864"/>
              </a:solidFill>
              <a:latin typeface="+mn-lt"/>
              <a:cs typeface="Calibri"/>
            </a:endParaRPr>
          </a:p>
        </p:txBody>
      </p:sp>
      <p:sp>
        <p:nvSpPr>
          <p:cNvPr id="95" name="Google Shape;95;p13"/>
          <p:cNvSpPr/>
          <p:nvPr/>
        </p:nvSpPr>
        <p:spPr>
          <a:xfrm>
            <a:off x="9916947" y="3787596"/>
            <a:ext cx="2182396" cy="910200"/>
          </a:xfrm>
          <a:prstGeom prst="roundRect">
            <a:avLst>
              <a:gd name="adj" fmla="val 16667"/>
            </a:avLst>
          </a:prstGeom>
          <a:solidFill>
            <a:schemeClr val="lt1"/>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1F3864"/>
                </a:solidFill>
                <a:latin typeface="+mj-lt"/>
                <a:cs typeface="Calibri"/>
                <a:sym typeface="Calibri"/>
              </a:rPr>
              <a:t>Resource lookups via the CRISP DC Portal</a:t>
            </a:r>
            <a:endParaRPr sz="1200" b="1">
              <a:solidFill>
                <a:srgbClr val="1F3864"/>
              </a:solidFill>
              <a:latin typeface="+mj-lt"/>
              <a:cs typeface="Calibri"/>
            </a:endParaRPr>
          </a:p>
        </p:txBody>
      </p:sp>
      <p:sp>
        <p:nvSpPr>
          <p:cNvPr id="96" name="Google Shape;96;p13"/>
          <p:cNvSpPr/>
          <p:nvPr/>
        </p:nvSpPr>
        <p:spPr>
          <a:xfrm>
            <a:off x="3757620" y="2139576"/>
            <a:ext cx="535200" cy="4206240"/>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7" name="Google Shape;97;p13"/>
          <p:cNvSpPr/>
          <p:nvPr/>
        </p:nvSpPr>
        <p:spPr>
          <a:xfrm>
            <a:off x="4586111" y="2005131"/>
            <a:ext cx="2378400" cy="185045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u="sng">
                <a:solidFill>
                  <a:srgbClr val="1F3864"/>
                </a:solidFill>
                <a:latin typeface="+mj-lt"/>
                <a:ea typeface="Calibri"/>
                <a:cs typeface="Calibri"/>
                <a:sym typeface="Calibri"/>
              </a:rPr>
              <a:t>Share</a:t>
            </a:r>
            <a:r>
              <a:rPr lang="en-US" sz="1200" b="1">
                <a:solidFill>
                  <a:srgbClr val="1F3864"/>
                </a:solidFill>
                <a:latin typeface="+mj-lt"/>
                <a:ea typeface="Calibri"/>
                <a:cs typeface="Calibri"/>
                <a:sym typeface="Calibri"/>
              </a:rPr>
              <a:t> </a:t>
            </a:r>
            <a:r>
              <a:rPr lang="en-US" sz="1200" b="1" i="0" u="none" strike="noStrike" cap="none">
                <a:solidFill>
                  <a:srgbClr val="1F3864"/>
                </a:solidFill>
                <a:latin typeface="+mj-lt"/>
                <a:ea typeface="Calibri"/>
                <a:cs typeface="Calibri"/>
                <a:sym typeface="Calibri"/>
              </a:rPr>
              <a:t>updated </a:t>
            </a:r>
            <a:r>
              <a:rPr lang="en-US" sz="1200" b="1">
                <a:solidFill>
                  <a:srgbClr val="1F3864"/>
                </a:solidFill>
                <a:latin typeface="+mj-lt"/>
                <a:ea typeface="Calibri"/>
                <a:cs typeface="Calibri"/>
                <a:sym typeface="Calibri"/>
              </a:rPr>
              <a:t>resource data about services </a:t>
            </a:r>
            <a:r>
              <a:rPr lang="en-US" sz="1200" b="1" i="1">
                <a:solidFill>
                  <a:srgbClr val="1F3864"/>
                </a:solidFill>
                <a:latin typeface="+mj-lt"/>
                <a:ea typeface="Calibri"/>
                <a:cs typeface="Calibri"/>
                <a:sym typeface="Calibri"/>
              </a:rPr>
              <a:t>within</a:t>
            </a:r>
            <a:r>
              <a:rPr lang="en-US" sz="1200" b="1">
                <a:solidFill>
                  <a:srgbClr val="1F3864"/>
                </a:solidFill>
                <a:latin typeface="+mj-lt"/>
                <a:ea typeface="Calibri"/>
                <a:cs typeface="Calibri"/>
                <a:sym typeface="Calibri"/>
              </a:rPr>
              <a:t> their specific domain via API connection</a:t>
            </a:r>
            <a:endParaRPr sz="1200">
              <a:latin typeface="+mj-lt"/>
            </a:endParaRPr>
          </a:p>
        </p:txBody>
      </p:sp>
      <p:sp>
        <p:nvSpPr>
          <p:cNvPr id="98" name="Google Shape;98;p13"/>
          <p:cNvSpPr/>
          <p:nvPr/>
        </p:nvSpPr>
        <p:spPr>
          <a:xfrm>
            <a:off x="4641097" y="4574076"/>
            <a:ext cx="2341886" cy="1810348"/>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sng" strike="noStrike" cap="none">
                <a:solidFill>
                  <a:srgbClr val="1F3864"/>
                </a:solidFill>
                <a:latin typeface="+mj-lt"/>
                <a:ea typeface="Calibri"/>
                <a:cs typeface="Calibri"/>
                <a:sym typeface="Calibri"/>
              </a:rPr>
              <a:t>Receive</a:t>
            </a:r>
            <a:r>
              <a:rPr lang="en-US" sz="1200" b="1" i="0" u="none" strike="noStrike" cap="none">
                <a:solidFill>
                  <a:srgbClr val="1F3864"/>
                </a:solidFill>
                <a:latin typeface="+mj-lt"/>
                <a:ea typeface="Calibri"/>
                <a:cs typeface="Calibri"/>
                <a:sym typeface="Calibri"/>
              </a:rPr>
              <a:t> updated </a:t>
            </a:r>
            <a:r>
              <a:rPr lang="en-US" sz="1200" b="1">
                <a:solidFill>
                  <a:srgbClr val="1F3864"/>
                </a:solidFill>
                <a:latin typeface="+mj-lt"/>
                <a:ea typeface="Calibri"/>
                <a:cs typeface="Calibri"/>
                <a:sym typeface="Calibri"/>
              </a:rPr>
              <a:t>resource information about other services </a:t>
            </a:r>
            <a:r>
              <a:rPr lang="en-US" sz="1200" b="1" i="1">
                <a:solidFill>
                  <a:srgbClr val="1F3864"/>
                </a:solidFill>
                <a:latin typeface="+mj-lt"/>
                <a:ea typeface="Calibri"/>
                <a:cs typeface="Calibri"/>
                <a:sym typeface="Calibri"/>
              </a:rPr>
              <a:t>outside</a:t>
            </a:r>
            <a:r>
              <a:rPr lang="en-US" sz="1200" b="1">
                <a:solidFill>
                  <a:srgbClr val="1F3864"/>
                </a:solidFill>
                <a:latin typeface="+mj-lt"/>
                <a:ea typeface="Calibri"/>
                <a:cs typeface="Calibri"/>
                <a:sym typeface="Calibri"/>
              </a:rPr>
              <a:t> their domain via API connection</a:t>
            </a:r>
            <a:endParaRPr sz="1200">
              <a:latin typeface="+mj-lt"/>
            </a:endParaRPr>
          </a:p>
        </p:txBody>
      </p:sp>
      <p:sp>
        <p:nvSpPr>
          <p:cNvPr id="99" name="Google Shape;99;p13"/>
          <p:cNvSpPr/>
          <p:nvPr/>
        </p:nvSpPr>
        <p:spPr>
          <a:xfrm rot="10800000" flipH="1">
            <a:off x="4457381" y="3973474"/>
            <a:ext cx="2743200" cy="18288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3"/>
          <p:cNvSpPr/>
          <p:nvPr/>
        </p:nvSpPr>
        <p:spPr>
          <a:xfrm flipH="1">
            <a:off x="4441549" y="4192081"/>
            <a:ext cx="2743200" cy="1779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3"/>
          <p:cNvSpPr/>
          <p:nvPr/>
        </p:nvSpPr>
        <p:spPr>
          <a:xfrm>
            <a:off x="1698535" y="5058143"/>
            <a:ext cx="1993392" cy="548640"/>
          </a:xfrm>
          <a:prstGeom prst="rect">
            <a:avLst/>
          </a:prstGeom>
          <a:solidFill>
            <a:srgbClr val="F2F2F2"/>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1F3864"/>
                </a:solidFill>
                <a:latin typeface="+mn-lt"/>
                <a:cs typeface="Calibri"/>
                <a:sym typeface="Calibri"/>
              </a:rPr>
              <a:t>Maryland 2-1-1</a:t>
            </a:r>
            <a:endParaRPr sz="1000" b="1">
              <a:solidFill>
                <a:srgbClr val="1F3864"/>
              </a:solidFill>
              <a:latin typeface="+mn-lt"/>
              <a:cs typeface="Calibri"/>
            </a:endParaRPr>
          </a:p>
        </p:txBody>
      </p:sp>
      <p:sp>
        <p:nvSpPr>
          <p:cNvPr id="103" name="Google Shape;103;p13"/>
          <p:cNvSpPr/>
          <p:nvPr/>
        </p:nvSpPr>
        <p:spPr>
          <a:xfrm>
            <a:off x="9908732" y="4946035"/>
            <a:ext cx="2190611" cy="910200"/>
          </a:xfrm>
          <a:prstGeom prst="roundRect">
            <a:avLst>
              <a:gd name="adj" fmla="val 16667"/>
            </a:avLst>
          </a:prstGeom>
          <a:solidFill>
            <a:schemeClr val="lt1"/>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200" b="1">
                <a:solidFill>
                  <a:srgbClr val="1F3864"/>
                </a:solidFill>
                <a:latin typeface="+mj-lt"/>
                <a:cs typeface="Calibri"/>
                <a:sym typeface="Calibri"/>
              </a:rPr>
              <a:t>via API to the DC CRI from your system</a:t>
            </a:r>
            <a:endParaRPr sz="1200" b="1">
              <a:solidFill>
                <a:srgbClr val="1F3864"/>
              </a:solidFill>
              <a:latin typeface="+mj-lt"/>
              <a:cs typeface="Calibri"/>
            </a:endParaRPr>
          </a:p>
        </p:txBody>
      </p:sp>
      <p:sp>
        <p:nvSpPr>
          <p:cNvPr id="104" name="Google Shape;104;p13"/>
          <p:cNvSpPr/>
          <p:nvPr/>
        </p:nvSpPr>
        <p:spPr>
          <a:xfrm rot="10800000" flipH="1">
            <a:off x="1168507" y="2073740"/>
            <a:ext cx="475200" cy="1830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3"/>
          <p:cNvSpPr/>
          <p:nvPr/>
        </p:nvSpPr>
        <p:spPr>
          <a:xfrm flipH="1">
            <a:off x="1168557" y="2290413"/>
            <a:ext cx="475800" cy="1779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3"/>
          <p:cNvSpPr/>
          <p:nvPr/>
        </p:nvSpPr>
        <p:spPr>
          <a:xfrm>
            <a:off x="92657" y="1935194"/>
            <a:ext cx="987552" cy="740664"/>
          </a:xfrm>
          <a:prstGeom prst="flowChartMultidocument">
            <a:avLst/>
          </a:prstGeom>
          <a:solidFill>
            <a:srgbClr val="F2F2F2"/>
          </a:solidFill>
          <a:ln w="12700" cap="flat" cmpd="sng">
            <a:solidFill>
              <a:srgbClr val="B3C6E7"/>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Eldercare &amp; other service providers</a:t>
            </a:r>
            <a:endParaRPr sz="800"/>
          </a:p>
        </p:txBody>
      </p:sp>
      <p:sp>
        <p:nvSpPr>
          <p:cNvPr id="107" name="Google Shape;107;p13"/>
          <p:cNvSpPr/>
          <p:nvPr/>
        </p:nvSpPr>
        <p:spPr>
          <a:xfrm>
            <a:off x="92657" y="2971644"/>
            <a:ext cx="983026" cy="740664"/>
          </a:xfrm>
          <a:prstGeom prst="flowChartMultidocument">
            <a:avLst/>
          </a:prstGeom>
          <a:solidFill>
            <a:srgbClr val="F2F2F2"/>
          </a:solidFill>
          <a:ln w="12700" cap="flat" cmpd="sng">
            <a:solidFill>
              <a:srgbClr val="B3C6E7"/>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Food pantries &amp; programs in DMV-area</a:t>
            </a:r>
            <a:endParaRPr sz="800"/>
          </a:p>
        </p:txBody>
      </p:sp>
      <p:sp>
        <p:nvSpPr>
          <p:cNvPr id="108" name="Google Shape;108;p13"/>
          <p:cNvSpPr/>
          <p:nvPr/>
        </p:nvSpPr>
        <p:spPr>
          <a:xfrm rot="10800000" flipH="1">
            <a:off x="1168507" y="3071264"/>
            <a:ext cx="475200" cy="1830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13"/>
          <p:cNvSpPr/>
          <p:nvPr/>
        </p:nvSpPr>
        <p:spPr>
          <a:xfrm flipH="1">
            <a:off x="1159321" y="3306409"/>
            <a:ext cx="475800" cy="1779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3"/>
          <p:cNvSpPr/>
          <p:nvPr/>
        </p:nvSpPr>
        <p:spPr>
          <a:xfrm>
            <a:off x="92657" y="4035806"/>
            <a:ext cx="987552" cy="740664"/>
          </a:xfrm>
          <a:prstGeom prst="flowChartMultidocument">
            <a:avLst/>
          </a:prstGeom>
          <a:solidFill>
            <a:srgbClr val="F2F2F2"/>
          </a:solidFill>
          <a:ln w="12700" cap="flat" cmpd="sng">
            <a:solidFill>
              <a:srgbClr val="B3C6E7"/>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DC-PACT member organization programs</a:t>
            </a:r>
            <a:endParaRPr sz="800"/>
          </a:p>
        </p:txBody>
      </p:sp>
      <p:sp>
        <p:nvSpPr>
          <p:cNvPr id="111" name="Google Shape;111;p13"/>
          <p:cNvSpPr/>
          <p:nvPr/>
        </p:nvSpPr>
        <p:spPr>
          <a:xfrm>
            <a:off x="7455809" y="2366952"/>
            <a:ext cx="1727432" cy="2579083"/>
          </a:xfrm>
          <a:prstGeom prst="rect">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1F3864"/>
                </a:solidFill>
                <a:latin typeface="+mj-lt"/>
                <a:ea typeface="Calibri"/>
                <a:cs typeface="Calibri"/>
                <a:sym typeface="Calibri"/>
              </a:rPr>
              <a:t>DC Community Resource Inventory (CRI)</a:t>
            </a:r>
            <a:endParaRPr>
              <a:latin typeface="+mj-lt"/>
            </a:endParaRPr>
          </a:p>
        </p:txBody>
      </p:sp>
      <p:sp>
        <p:nvSpPr>
          <p:cNvPr id="112" name="Google Shape;112;p13"/>
          <p:cNvSpPr/>
          <p:nvPr/>
        </p:nvSpPr>
        <p:spPr>
          <a:xfrm>
            <a:off x="27529" y="591252"/>
            <a:ext cx="228600" cy="228600"/>
          </a:xfrm>
          <a:prstGeom prst="ellipse">
            <a:avLst/>
          </a:prstGeom>
          <a:solidFill>
            <a:schemeClr val="lt1"/>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i="0" u="none" strike="noStrike" cap="none">
                <a:solidFill>
                  <a:srgbClr val="1F3864"/>
                </a:solidFill>
                <a:latin typeface="Calibri"/>
                <a:ea typeface="Calibri"/>
                <a:cs typeface="Calibri"/>
                <a:sym typeface="Calibri"/>
              </a:rPr>
              <a:t>1</a:t>
            </a:r>
            <a:endParaRPr sz="1500"/>
          </a:p>
        </p:txBody>
      </p:sp>
      <p:sp>
        <p:nvSpPr>
          <p:cNvPr id="117" name="Google Shape;117;p13"/>
          <p:cNvSpPr/>
          <p:nvPr/>
        </p:nvSpPr>
        <p:spPr>
          <a:xfrm>
            <a:off x="7549713" y="5353425"/>
            <a:ext cx="1579500" cy="37710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u="sng">
                <a:solidFill>
                  <a:srgbClr val="1F3864"/>
                </a:solidFill>
                <a:latin typeface="+mj-lt"/>
                <a:ea typeface="Calibri"/>
                <a:cs typeface="Calibri"/>
                <a:sym typeface="Calibri"/>
              </a:rPr>
              <a:t>Quality Assurance</a:t>
            </a:r>
            <a:endParaRPr sz="1100">
              <a:latin typeface="+mj-lt"/>
            </a:endParaRPr>
          </a:p>
        </p:txBody>
      </p:sp>
      <p:sp>
        <p:nvSpPr>
          <p:cNvPr id="119" name="Google Shape;119;p13"/>
          <p:cNvSpPr/>
          <p:nvPr/>
        </p:nvSpPr>
        <p:spPr>
          <a:xfrm rot="10800000" flipH="1">
            <a:off x="1168507" y="4084961"/>
            <a:ext cx="475200" cy="1830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13"/>
          <p:cNvSpPr/>
          <p:nvPr/>
        </p:nvSpPr>
        <p:spPr>
          <a:xfrm flipH="1">
            <a:off x="1168557" y="4310871"/>
            <a:ext cx="475800" cy="1779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13"/>
          <p:cNvSpPr/>
          <p:nvPr/>
        </p:nvSpPr>
        <p:spPr>
          <a:xfrm>
            <a:off x="92657" y="5063018"/>
            <a:ext cx="987552" cy="740664"/>
          </a:xfrm>
          <a:prstGeom prst="flowChartMultidocument">
            <a:avLst/>
          </a:prstGeom>
          <a:solidFill>
            <a:srgbClr val="F2F2F2"/>
          </a:solidFill>
          <a:ln w="12700" cap="flat" cmpd="sng">
            <a:solidFill>
              <a:srgbClr val="B3C6E7"/>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DC-proximate services in MD</a:t>
            </a:r>
            <a:endParaRPr sz="800"/>
          </a:p>
        </p:txBody>
      </p:sp>
      <p:sp>
        <p:nvSpPr>
          <p:cNvPr id="123" name="Google Shape;123;p13"/>
          <p:cNvSpPr/>
          <p:nvPr/>
        </p:nvSpPr>
        <p:spPr>
          <a:xfrm rot="10800000" flipH="1">
            <a:off x="1168507" y="5130982"/>
            <a:ext cx="475200" cy="1830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3"/>
          <p:cNvSpPr/>
          <p:nvPr/>
        </p:nvSpPr>
        <p:spPr>
          <a:xfrm flipH="1">
            <a:off x="1168557" y="5375363"/>
            <a:ext cx="475800" cy="1779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3"/>
          <p:cNvSpPr/>
          <p:nvPr/>
        </p:nvSpPr>
        <p:spPr>
          <a:xfrm rot="10800000" flipH="1">
            <a:off x="1168182" y="6140055"/>
            <a:ext cx="475200" cy="1830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3"/>
          <p:cNvSpPr/>
          <p:nvPr/>
        </p:nvSpPr>
        <p:spPr>
          <a:xfrm flipH="1">
            <a:off x="1168232" y="6375194"/>
            <a:ext cx="475800" cy="1779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13"/>
          <p:cNvSpPr/>
          <p:nvPr/>
        </p:nvSpPr>
        <p:spPr>
          <a:xfrm>
            <a:off x="92657" y="5934816"/>
            <a:ext cx="983026" cy="742800"/>
          </a:xfrm>
          <a:prstGeom prst="flowChartMultidocument">
            <a:avLst/>
          </a:prstGeom>
          <a:solidFill>
            <a:srgbClr val="F2F2F2"/>
          </a:solidFill>
          <a:ln w="12700" cap="flat" cmpd="sng">
            <a:solidFill>
              <a:srgbClr val="B3C6E7"/>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Other human and social services &amp; programs </a:t>
            </a:r>
            <a:endParaRPr sz="800"/>
          </a:p>
        </p:txBody>
      </p:sp>
      <p:sp>
        <p:nvSpPr>
          <p:cNvPr id="46" name="Google Shape;121;p13">
            <a:extLst>
              <a:ext uri="{FF2B5EF4-FFF2-40B4-BE49-F238E27FC236}">
                <a16:creationId xmlns:a16="http://schemas.microsoft.com/office/drawing/2014/main" id="{8F05088D-70B3-49C3-8D4B-2D1228C68D7B}"/>
              </a:ext>
            </a:extLst>
          </p:cNvPr>
          <p:cNvSpPr/>
          <p:nvPr/>
        </p:nvSpPr>
        <p:spPr>
          <a:xfrm>
            <a:off x="2093211" y="564818"/>
            <a:ext cx="1058077" cy="1131417"/>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latin typeface="+mj-lt"/>
              </a:rPr>
              <a:t>Designated stewards assume responsibility for info from each source in their domain (“Registers”)</a:t>
            </a:r>
          </a:p>
        </p:txBody>
      </p:sp>
      <p:sp>
        <p:nvSpPr>
          <p:cNvPr id="47" name="Google Shape;112;p13">
            <a:extLst>
              <a:ext uri="{FF2B5EF4-FFF2-40B4-BE49-F238E27FC236}">
                <a16:creationId xmlns:a16="http://schemas.microsoft.com/office/drawing/2014/main" id="{D048DAB5-6A82-4480-AEC1-651B4F144093}"/>
              </a:ext>
            </a:extLst>
          </p:cNvPr>
          <p:cNvSpPr/>
          <p:nvPr/>
        </p:nvSpPr>
        <p:spPr>
          <a:xfrm>
            <a:off x="1985571" y="604286"/>
            <a:ext cx="228600" cy="228600"/>
          </a:xfrm>
          <a:prstGeom prst="ellipse">
            <a:avLst/>
          </a:prstGeom>
          <a:solidFill>
            <a:schemeClr val="lt1"/>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1F3864"/>
                </a:solidFill>
                <a:latin typeface="Calibri"/>
                <a:cs typeface="Calibri"/>
                <a:sym typeface="Calibri"/>
              </a:rPr>
              <a:t>2</a:t>
            </a:r>
            <a:endParaRPr sz="1500"/>
          </a:p>
        </p:txBody>
      </p:sp>
      <p:sp>
        <p:nvSpPr>
          <p:cNvPr id="48" name="Google Shape;121;p13">
            <a:extLst>
              <a:ext uri="{FF2B5EF4-FFF2-40B4-BE49-F238E27FC236}">
                <a16:creationId xmlns:a16="http://schemas.microsoft.com/office/drawing/2014/main" id="{CA34BC6F-E163-4624-9CC7-36061822E3D5}"/>
              </a:ext>
            </a:extLst>
          </p:cNvPr>
          <p:cNvSpPr/>
          <p:nvPr/>
        </p:nvSpPr>
        <p:spPr>
          <a:xfrm>
            <a:off x="4250870" y="571101"/>
            <a:ext cx="2851893" cy="1131417"/>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latin typeface="+mj-lt"/>
              </a:rPr>
              <a:t>Each individual resource inventory seamlessly contributes information to the DC CRI while retrieving information on programs outside of their domains according to the standards and governance set to support a cooperative network by the DC HIE Policy Board CRI Subcommittee  </a:t>
            </a:r>
          </a:p>
        </p:txBody>
      </p:sp>
      <p:sp>
        <p:nvSpPr>
          <p:cNvPr id="49" name="Google Shape;112;p13">
            <a:extLst>
              <a:ext uri="{FF2B5EF4-FFF2-40B4-BE49-F238E27FC236}">
                <a16:creationId xmlns:a16="http://schemas.microsoft.com/office/drawing/2014/main" id="{021F7046-161C-4355-B817-444532634784}"/>
              </a:ext>
            </a:extLst>
          </p:cNvPr>
          <p:cNvSpPr/>
          <p:nvPr/>
        </p:nvSpPr>
        <p:spPr>
          <a:xfrm>
            <a:off x="4143231" y="610569"/>
            <a:ext cx="228600" cy="228600"/>
          </a:xfrm>
          <a:prstGeom prst="ellipse">
            <a:avLst/>
          </a:prstGeom>
          <a:solidFill>
            <a:schemeClr val="lt1"/>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1F3864"/>
                </a:solidFill>
                <a:latin typeface="Calibri"/>
                <a:cs typeface="Calibri"/>
                <a:sym typeface="Calibri"/>
              </a:rPr>
              <a:t>3</a:t>
            </a:r>
            <a:endParaRPr sz="1500"/>
          </a:p>
        </p:txBody>
      </p:sp>
      <p:sp>
        <p:nvSpPr>
          <p:cNvPr id="51" name="Google Shape;121;p13">
            <a:extLst>
              <a:ext uri="{FF2B5EF4-FFF2-40B4-BE49-F238E27FC236}">
                <a16:creationId xmlns:a16="http://schemas.microsoft.com/office/drawing/2014/main" id="{DE1CE986-33BF-4BCD-82FC-3FB89697C86E}"/>
              </a:ext>
            </a:extLst>
          </p:cNvPr>
          <p:cNvSpPr/>
          <p:nvPr/>
        </p:nvSpPr>
        <p:spPr>
          <a:xfrm>
            <a:off x="7639875" y="568300"/>
            <a:ext cx="1365580" cy="1131417"/>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latin typeface="+mj-lt"/>
              </a:rPr>
              <a:t>DC CRI is a component of the DC HIE health data utility – it is (for now) managed by the </a:t>
            </a:r>
            <a:r>
              <a:rPr lang="en-US" sz="900" b="1" err="1">
                <a:latin typeface="+mj-lt"/>
              </a:rPr>
              <a:t>CoRIE</a:t>
            </a:r>
            <a:r>
              <a:rPr lang="en-US" sz="900" b="1">
                <a:latin typeface="+mj-lt"/>
              </a:rPr>
              <a:t> project partners </a:t>
            </a:r>
          </a:p>
        </p:txBody>
      </p:sp>
      <p:sp>
        <p:nvSpPr>
          <p:cNvPr id="52" name="Google Shape;112;p13">
            <a:extLst>
              <a:ext uri="{FF2B5EF4-FFF2-40B4-BE49-F238E27FC236}">
                <a16:creationId xmlns:a16="http://schemas.microsoft.com/office/drawing/2014/main" id="{BA760EC2-F383-4CEF-99E7-58373340DCED}"/>
              </a:ext>
            </a:extLst>
          </p:cNvPr>
          <p:cNvSpPr/>
          <p:nvPr/>
        </p:nvSpPr>
        <p:spPr>
          <a:xfrm>
            <a:off x="7532235" y="607768"/>
            <a:ext cx="228600" cy="228600"/>
          </a:xfrm>
          <a:prstGeom prst="ellipse">
            <a:avLst/>
          </a:prstGeom>
          <a:solidFill>
            <a:schemeClr val="lt1"/>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1F3864"/>
                </a:solidFill>
                <a:latin typeface="Calibri"/>
                <a:cs typeface="Calibri"/>
                <a:sym typeface="Calibri"/>
              </a:rPr>
              <a:t>4</a:t>
            </a:r>
            <a:endParaRPr sz="1500"/>
          </a:p>
        </p:txBody>
      </p:sp>
      <p:sp>
        <p:nvSpPr>
          <p:cNvPr id="53" name="Google Shape;121;p13">
            <a:extLst>
              <a:ext uri="{FF2B5EF4-FFF2-40B4-BE49-F238E27FC236}">
                <a16:creationId xmlns:a16="http://schemas.microsoft.com/office/drawing/2014/main" id="{B4A7F944-ACD8-4FA4-8CB0-974E1E0910BA}"/>
              </a:ext>
            </a:extLst>
          </p:cNvPr>
          <p:cNvSpPr/>
          <p:nvPr/>
        </p:nvSpPr>
        <p:spPr>
          <a:xfrm>
            <a:off x="10096748" y="581514"/>
            <a:ext cx="1365580" cy="1131417"/>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latin typeface="+mj-lt"/>
              </a:rPr>
              <a:t>There are 3 ways to publicly access the same information about community programs and resources in the DC CRI</a:t>
            </a:r>
          </a:p>
        </p:txBody>
      </p:sp>
      <p:sp>
        <p:nvSpPr>
          <p:cNvPr id="54" name="Google Shape;112;p13">
            <a:extLst>
              <a:ext uri="{FF2B5EF4-FFF2-40B4-BE49-F238E27FC236}">
                <a16:creationId xmlns:a16="http://schemas.microsoft.com/office/drawing/2014/main" id="{DFA34637-D89F-4617-9D9B-7EC9304D8974}"/>
              </a:ext>
            </a:extLst>
          </p:cNvPr>
          <p:cNvSpPr/>
          <p:nvPr/>
        </p:nvSpPr>
        <p:spPr>
          <a:xfrm>
            <a:off x="9989108" y="620982"/>
            <a:ext cx="228600" cy="228600"/>
          </a:xfrm>
          <a:prstGeom prst="ellipse">
            <a:avLst/>
          </a:prstGeom>
          <a:solidFill>
            <a:schemeClr val="lt1"/>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1F3864"/>
                </a:solidFill>
                <a:latin typeface="Calibri"/>
                <a:cs typeface="Calibri"/>
                <a:sym typeface="Calibri"/>
              </a:rPr>
              <a:t>5</a:t>
            </a:r>
            <a:endParaRPr sz="1500"/>
          </a:p>
        </p:txBody>
      </p:sp>
      <p:sp>
        <p:nvSpPr>
          <p:cNvPr id="55" name="Google Shape;96;p13">
            <a:extLst>
              <a:ext uri="{FF2B5EF4-FFF2-40B4-BE49-F238E27FC236}">
                <a16:creationId xmlns:a16="http://schemas.microsoft.com/office/drawing/2014/main" id="{157E16AC-DDEA-406D-9246-8E952C72C9DF}"/>
              </a:ext>
            </a:extLst>
          </p:cNvPr>
          <p:cNvSpPr/>
          <p:nvPr/>
        </p:nvSpPr>
        <p:spPr>
          <a:xfrm>
            <a:off x="9234749" y="2499076"/>
            <a:ext cx="535200" cy="3107707"/>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 name="Google Shape;118;p13">
            <a:extLst>
              <a:ext uri="{FF2B5EF4-FFF2-40B4-BE49-F238E27FC236}">
                <a16:creationId xmlns:a16="http://schemas.microsoft.com/office/drawing/2014/main" id="{D22F904E-1E7C-41DA-A721-C772913C71D8}"/>
              </a:ext>
            </a:extLst>
          </p:cNvPr>
          <p:cNvSpPr/>
          <p:nvPr/>
        </p:nvSpPr>
        <p:spPr>
          <a:xfrm rot="5400000" flipH="1">
            <a:off x="8177708" y="5062288"/>
            <a:ext cx="335100" cy="183000"/>
          </a:xfrm>
          <a:prstGeom prst="rightArrow">
            <a:avLst>
              <a:gd name="adj1" fmla="val 50000"/>
              <a:gd name="adj2" fmla="val 50000"/>
            </a:avLst>
          </a:prstGeom>
          <a:solidFill>
            <a:srgbClr val="C9C9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0840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496"/>
            <a:ext cx="10515600" cy="1325563"/>
          </a:xfrm>
        </p:spPr>
        <p:txBody>
          <a:bodyPr>
            <a:normAutofit/>
          </a:bodyPr>
          <a:lstStyle/>
          <a:p>
            <a:r>
              <a:rPr lang="en-US" sz="2000" b="1" dirty="0">
                <a:solidFill>
                  <a:srgbClr val="1A4A7E"/>
                </a:solidFill>
                <a:latin typeface="Arial" panose="020B0604020202020204" pitchFamily="34" charset="0"/>
                <a:ea typeface="+mn-ea"/>
                <a:cs typeface="Arial" panose="020B0604020202020204" pitchFamily="34" charset="0"/>
              </a:rPr>
              <a:t>Presenter</a:t>
            </a:r>
          </a:p>
        </p:txBody>
      </p:sp>
      <p:sp>
        <p:nvSpPr>
          <p:cNvPr id="3" name="Slide Number Placeholder 2"/>
          <p:cNvSpPr>
            <a:spLocks noGrp="1"/>
          </p:cNvSpPr>
          <p:nvPr>
            <p:ph type="sldNum" sz="quarter" idx="12"/>
          </p:nvPr>
        </p:nvSpPr>
        <p:spPr/>
        <p:txBody>
          <a:bodyPr>
            <a:normAutofit/>
          </a:bodyPr>
          <a:lstStyle/>
          <a:p>
            <a:fld id="{ED0E3A1B-20A6-4CAE-8337-7065B976AD52}" type="slidenum">
              <a:rPr lang="en-US" smtClean="0"/>
              <a:t>2</a:t>
            </a:fld>
            <a:endParaRPr lang="en-US" dirty="0"/>
          </a:p>
        </p:txBody>
      </p:sp>
      <p:cxnSp>
        <p:nvCxnSpPr>
          <p:cNvPr id="5" name="Straight Connector 4">
            <a:extLst>
              <a:ext uri="{FF2B5EF4-FFF2-40B4-BE49-F238E27FC236}">
                <a16:creationId xmlns:a16="http://schemas.microsoft.com/office/drawing/2014/main" id="{C21AF6DD-0512-4203-975B-D30958513133}"/>
              </a:ext>
            </a:extLst>
          </p:cNvPr>
          <p:cNvCxnSpPr>
            <a:cxnSpLocks/>
          </p:cNvCxnSpPr>
          <p:nvPr/>
        </p:nvCxnSpPr>
        <p:spPr>
          <a:xfrm>
            <a:off x="421887" y="1015734"/>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pic>
        <p:nvPicPr>
          <p:cNvPr id="7" name="Content Placeholder 6" descr="A picture containing person, person, suit, standing&#10;&#10;Description automatically generated">
            <a:extLst>
              <a:ext uri="{FF2B5EF4-FFF2-40B4-BE49-F238E27FC236}">
                <a16:creationId xmlns:a16="http://schemas.microsoft.com/office/drawing/2014/main" id="{E100A9BA-D17E-4550-8584-0E664D4700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3900" y="1781042"/>
            <a:ext cx="2857500" cy="3810000"/>
          </a:xfrm>
        </p:spPr>
      </p:pic>
      <p:sp>
        <p:nvSpPr>
          <p:cNvPr id="8" name="TextBox 7">
            <a:extLst>
              <a:ext uri="{FF2B5EF4-FFF2-40B4-BE49-F238E27FC236}">
                <a16:creationId xmlns:a16="http://schemas.microsoft.com/office/drawing/2014/main" id="{F1A9352E-B314-460C-A4E0-A3D97C78FB2E}"/>
              </a:ext>
            </a:extLst>
          </p:cNvPr>
          <p:cNvSpPr txBox="1"/>
          <p:nvPr/>
        </p:nvSpPr>
        <p:spPr>
          <a:xfrm>
            <a:off x="816876" y="1376674"/>
            <a:ext cx="6887688" cy="4893647"/>
          </a:xfrm>
          <a:prstGeom prst="rect">
            <a:avLst/>
          </a:prstGeom>
          <a:noFill/>
        </p:spPr>
        <p:txBody>
          <a:bodyPr wrap="square" rtlCol="0">
            <a:spAutoFit/>
          </a:bodyPr>
          <a:lstStyle/>
          <a:p>
            <a:r>
              <a:rPr lang="en-US" sz="2600" b="1" i="0" dirty="0">
                <a:solidFill>
                  <a:srgbClr val="0190DB"/>
                </a:solidFill>
                <a:effectLst/>
              </a:rPr>
              <a:t>David Poms, Partnerships Manager</a:t>
            </a:r>
            <a:r>
              <a:rPr lang="en-US" sz="2600" i="0" dirty="0">
                <a:solidFill>
                  <a:srgbClr val="212121"/>
                </a:solidFill>
                <a:effectLst/>
              </a:rPr>
              <a:t>, coordinates the DC PACT initiative, a cross-sector health coalition addressing the social determinants of health, which builds on his experience strengthening the capacity of the emergency food assistance network of the greater Washington, DC area at the Capital Area Food Bank, and his years of experience doing advocacy, outreach and education at City Year Washington, DC and as a Servant-Leader Intern and Youth Advocate Leadership Trainer with the Children’s Defense Fund.</a:t>
            </a:r>
            <a:endParaRPr lang="en-US" sz="2600" dirty="0"/>
          </a:p>
        </p:txBody>
      </p:sp>
    </p:spTree>
    <p:extLst>
      <p:ext uri="{BB962C8B-B14F-4D97-AF65-F5344CB8AC3E}">
        <p14:creationId xmlns:p14="http://schemas.microsoft.com/office/powerpoint/2010/main" val="4097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369F-7961-FD4A-9E23-3D281FB046D0}"/>
              </a:ext>
            </a:extLst>
          </p:cNvPr>
          <p:cNvSpPr>
            <a:spLocks noGrp="1"/>
          </p:cNvSpPr>
          <p:nvPr>
            <p:ph type="title"/>
          </p:nvPr>
        </p:nvSpPr>
        <p:spPr>
          <a:xfrm>
            <a:off x="838200" y="0"/>
            <a:ext cx="10515600" cy="1325563"/>
          </a:xfrm>
        </p:spPr>
        <p:txBody>
          <a:bodyPr>
            <a:normAutofit/>
          </a:bodyPr>
          <a:lstStyle/>
          <a:p>
            <a:r>
              <a:rPr lang="en-US" sz="2000" b="1" dirty="0">
                <a:solidFill>
                  <a:srgbClr val="1A4A7E"/>
                </a:solidFill>
                <a:latin typeface="Arial" panose="020B0604020202020204" pitchFamily="34" charset="0"/>
                <a:ea typeface="+mn-ea"/>
                <a:cs typeface="Arial" panose="020B0604020202020204" pitchFamily="34" charset="0"/>
              </a:rPr>
              <a:t>DC PACT (Positive Accountable Community Transformation) is a Collective Impact coalition effort of community providers</a:t>
            </a:r>
          </a:p>
        </p:txBody>
      </p:sp>
      <p:sp>
        <p:nvSpPr>
          <p:cNvPr id="3" name="Content Placeholder 2">
            <a:extLst>
              <a:ext uri="{FF2B5EF4-FFF2-40B4-BE49-F238E27FC236}">
                <a16:creationId xmlns:a16="http://schemas.microsoft.com/office/drawing/2014/main" id="{338E5F6D-AD70-60EF-E352-54EFC7902029}"/>
              </a:ext>
            </a:extLst>
          </p:cNvPr>
          <p:cNvSpPr>
            <a:spLocks noGrp="1"/>
          </p:cNvSpPr>
          <p:nvPr>
            <p:ph idx="1"/>
          </p:nvPr>
        </p:nvSpPr>
        <p:spPr>
          <a:xfrm>
            <a:off x="838200" y="1782706"/>
            <a:ext cx="10515600" cy="4351338"/>
          </a:xfrm>
        </p:spPr>
        <p:txBody>
          <a:bodyPr vert="horz" lIns="91440" tIns="45720" rIns="91440" bIns="45720" rtlCol="0" anchor="t">
            <a:normAutofit fontScale="92500" lnSpcReduction="10000"/>
          </a:bodyPr>
          <a:lstStyle/>
          <a:p>
            <a:endParaRPr lang="en-US" b="1" dirty="0">
              <a:ea typeface="+mn-lt"/>
              <a:cs typeface="+mn-lt"/>
            </a:endParaRPr>
          </a:p>
          <a:p>
            <a:r>
              <a:rPr lang="en-US" u="sng" dirty="0">
                <a:ea typeface="+mn-lt"/>
                <a:cs typeface="+mn-lt"/>
              </a:rPr>
              <a:t>Problem Statement:</a:t>
            </a:r>
            <a:r>
              <a:rPr lang="en-US" dirty="0">
                <a:ea typeface="+mn-lt"/>
                <a:cs typeface="+mn-lt"/>
              </a:rPr>
              <a:t> Racism and the lack of accountability, alignment and investment has led to inequitable social conditions, health and well-being outcomes</a:t>
            </a:r>
            <a:endParaRPr lang="en-US" dirty="0"/>
          </a:p>
          <a:p>
            <a:r>
              <a:rPr lang="en-US" u="sng" dirty="0">
                <a:ea typeface="+mn-lt"/>
                <a:cs typeface="+mn-lt"/>
              </a:rPr>
              <a:t>Vision:</a:t>
            </a:r>
            <a:r>
              <a:rPr lang="en-US" dirty="0">
                <a:ea typeface="+mn-lt"/>
                <a:cs typeface="+mn-lt"/>
              </a:rPr>
              <a:t> DC functions as a seamless accountable health community that provides care and the social conditions for racial equity, health equity, and community well-being</a:t>
            </a:r>
            <a:endParaRPr lang="en-US" dirty="0"/>
          </a:p>
          <a:p>
            <a:r>
              <a:rPr lang="en-US" u="sng" dirty="0">
                <a:ea typeface="+mn-lt"/>
                <a:cs typeface="+mn-lt"/>
              </a:rPr>
              <a:t>Mission:</a:t>
            </a:r>
            <a:r>
              <a:rPr lang="en-US" dirty="0">
                <a:ea typeface="+mn-lt"/>
                <a:cs typeface="+mn-lt"/>
              </a:rPr>
              <a:t> Build the movement to create a seamless accountable health community that achieves equitable individual and community well-being in the District of Columbia through community leadership, policy change, infrastructure development, and care improvement</a:t>
            </a:r>
            <a:endParaRPr lang="en-US" dirty="0"/>
          </a:p>
          <a:p>
            <a:endParaRPr lang="en-US" dirty="0">
              <a:cs typeface="Calibri"/>
            </a:endParaRPr>
          </a:p>
        </p:txBody>
      </p:sp>
      <p:pic>
        <p:nvPicPr>
          <p:cNvPr id="4" name="Picture 4">
            <a:extLst>
              <a:ext uri="{FF2B5EF4-FFF2-40B4-BE49-F238E27FC236}">
                <a16:creationId xmlns:a16="http://schemas.microsoft.com/office/drawing/2014/main" id="{917EB248-980A-8C6D-1258-C6F8B4DA7019}"/>
              </a:ext>
            </a:extLst>
          </p:cNvPr>
          <p:cNvPicPr>
            <a:picLocks noChangeAspect="1"/>
          </p:cNvPicPr>
          <p:nvPr/>
        </p:nvPicPr>
        <p:blipFill>
          <a:blip r:embed="rId3"/>
          <a:stretch>
            <a:fillRect/>
          </a:stretch>
        </p:blipFill>
        <p:spPr>
          <a:xfrm>
            <a:off x="4822885" y="1269824"/>
            <a:ext cx="2733135" cy="853835"/>
          </a:xfrm>
          <a:prstGeom prst="rect">
            <a:avLst/>
          </a:prstGeom>
        </p:spPr>
      </p:pic>
      <p:cxnSp>
        <p:nvCxnSpPr>
          <p:cNvPr id="5" name="Straight Connector 4">
            <a:extLst>
              <a:ext uri="{FF2B5EF4-FFF2-40B4-BE49-F238E27FC236}">
                <a16:creationId xmlns:a16="http://schemas.microsoft.com/office/drawing/2014/main" id="{20B07C0D-A9C4-4EAD-AFC0-0E170DCD4230}"/>
              </a:ext>
            </a:extLst>
          </p:cNvPr>
          <p:cNvCxnSpPr>
            <a:cxnSpLocks/>
          </p:cNvCxnSpPr>
          <p:nvPr/>
        </p:nvCxnSpPr>
        <p:spPr>
          <a:xfrm>
            <a:off x="299207" y="971128"/>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906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496"/>
            <a:ext cx="10515600" cy="1325563"/>
          </a:xfrm>
        </p:spPr>
        <p:txBody>
          <a:bodyPr>
            <a:normAutofit/>
          </a:bodyPr>
          <a:lstStyle/>
          <a:p>
            <a:r>
              <a:rPr lang="en-US" sz="2000" b="1">
                <a:solidFill>
                  <a:srgbClr val="1A4A7E"/>
                </a:solidFill>
                <a:latin typeface="Arial" panose="020B0604020202020204" pitchFamily="34" charset="0"/>
                <a:ea typeface="+mn-ea"/>
                <a:cs typeface="Arial" panose="020B0604020202020204" pitchFamily="34" charset="0"/>
              </a:rPr>
              <a:t>Accountable Health Community Model</a:t>
            </a:r>
          </a:p>
        </p:txBody>
      </p:sp>
      <p:sp>
        <p:nvSpPr>
          <p:cNvPr id="3" name="Slide Number Placeholder 2"/>
          <p:cNvSpPr>
            <a:spLocks noGrp="1"/>
          </p:cNvSpPr>
          <p:nvPr>
            <p:ph type="sldNum" sz="quarter" idx="12"/>
          </p:nvPr>
        </p:nvSpPr>
        <p:spPr/>
        <p:txBody>
          <a:bodyPr>
            <a:normAutofit/>
          </a:bodyPr>
          <a:lstStyle/>
          <a:p>
            <a:fld id="{ED0E3A1B-20A6-4CAE-8337-7065B976AD52}" type="slidenum">
              <a:rPr lang="en-US" smtClean="0"/>
              <a:t>4</a:t>
            </a:fld>
            <a:endParaRPr lang="en-US"/>
          </a:p>
        </p:txBody>
      </p:sp>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981200" y="1303247"/>
            <a:ext cx="7924800" cy="476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id="{C21AF6DD-0512-4203-975B-D30958513133}"/>
              </a:ext>
            </a:extLst>
          </p:cNvPr>
          <p:cNvCxnSpPr>
            <a:cxnSpLocks/>
          </p:cNvCxnSpPr>
          <p:nvPr/>
        </p:nvCxnSpPr>
        <p:spPr>
          <a:xfrm>
            <a:off x="421887" y="1015734"/>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2782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573" y="-65475"/>
            <a:ext cx="10515600" cy="1325563"/>
          </a:xfrm>
        </p:spPr>
        <p:txBody>
          <a:bodyPr>
            <a:normAutofit/>
          </a:bodyPr>
          <a:lstStyle/>
          <a:p>
            <a:r>
              <a:rPr lang="en-US" sz="2000" b="1">
                <a:solidFill>
                  <a:srgbClr val="1A4A7E"/>
                </a:solidFill>
                <a:latin typeface="Arial" panose="020B0604020202020204" pitchFamily="34" charset="0"/>
                <a:ea typeface="+mn-ea"/>
                <a:cs typeface="Arial" panose="020B0604020202020204" pitchFamily="34" charset="0"/>
              </a:rPr>
              <a:t>Collective Impact</a:t>
            </a:r>
          </a:p>
        </p:txBody>
      </p:sp>
      <p:sp>
        <p:nvSpPr>
          <p:cNvPr id="3" name="Content Placeholder 2"/>
          <p:cNvSpPr>
            <a:spLocks noGrp="1"/>
          </p:cNvSpPr>
          <p:nvPr>
            <p:ph sz="quarter" idx="1"/>
          </p:nvPr>
        </p:nvSpPr>
        <p:spPr>
          <a:xfrm>
            <a:off x="1714500" y="4566427"/>
            <a:ext cx="8763000" cy="2209800"/>
          </a:xfrm>
        </p:spPr>
        <p:txBody>
          <a:bodyPr>
            <a:normAutofit fontScale="77500" lnSpcReduction="20000"/>
          </a:bodyPr>
          <a:lstStyle/>
          <a:p>
            <a:r>
              <a:rPr lang="en-US"/>
              <a:t>Solutions and resources are not known in advance, and typically emerge throughout the process.</a:t>
            </a:r>
          </a:p>
          <a:p>
            <a:r>
              <a:rPr lang="en-US"/>
              <a:t>We cannot predict the solutions at the outset, and that is uncomfortable</a:t>
            </a:r>
          </a:p>
          <a:p>
            <a:r>
              <a:rPr lang="en-US"/>
              <a:t>Initial focus on creating effective structure for interaction</a:t>
            </a:r>
          </a:p>
          <a:p>
            <a:r>
              <a:rPr lang="en-US"/>
              <a:t>The process itself is the solution/reveals the solution </a:t>
            </a:r>
          </a:p>
          <a:p>
            <a:pPr marL="0" indent="0" algn="ctr">
              <a:buNone/>
            </a:pPr>
            <a:r>
              <a:rPr lang="en-US"/>
              <a:t>	</a:t>
            </a:r>
            <a:r>
              <a:rPr lang="en-US" sz="4400" b="1"/>
              <a:t>THINK:</a:t>
            </a:r>
            <a:r>
              <a:rPr lang="en-US" sz="4400"/>
              <a:t> </a:t>
            </a:r>
            <a:r>
              <a:rPr lang="en-US" sz="4400" b="1"/>
              <a:t>EVOLUTION</a:t>
            </a:r>
            <a:endParaRPr lang="en-US" sz="4400"/>
          </a:p>
          <a:p>
            <a:endParaRPr lang="en-US"/>
          </a:p>
        </p:txBody>
      </p:sp>
      <p:pic>
        <p:nvPicPr>
          <p:cNvPr id="4" name="Picture 2" descr="Pictur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8000"/>
                    </a14:imgEffect>
                  </a14:imgLayer>
                </a14:imgProps>
              </a:ext>
              <a:ext uri="{28A0092B-C50C-407E-A947-70E740481C1C}">
                <a14:useLocalDpi xmlns:a14="http://schemas.microsoft.com/office/drawing/2010/main" val="0"/>
              </a:ext>
            </a:extLst>
          </a:blip>
          <a:srcRect/>
          <a:stretch>
            <a:fillRect/>
          </a:stretch>
        </p:blipFill>
        <p:spPr bwMode="auto">
          <a:xfrm>
            <a:off x="929827" y="1059368"/>
            <a:ext cx="10682122" cy="34213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B294C50-7366-479B-ADF1-C5968826DB5A}"/>
              </a:ext>
            </a:extLst>
          </p:cNvPr>
          <p:cNvCxnSpPr>
            <a:cxnSpLocks/>
          </p:cNvCxnSpPr>
          <p:nvPr/>
        </p:nvCxnSpPr>
        <p:spPr>
          <a:xfrm>
            <a:off x="396797" y="893071"/>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9247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2106" y="204952"/>
            <a:ext cx="6523494" cy="990600"/>
          </a:xfrm>
        </p:spPr>
        <p:txBody>
          <a:bodyPr>
            <a:normAutofit/>
          </a:bodyPr>
          <a:lstStyle/>
          <a:p>
            <a:r>
              <a:rPr lang="en-US" sz="2600" b="1">
                <a:solidFill>
                  <a:srgbClr val="1A4A7E"/>
                </a:solidFill>
                <a:latin typeface="Arial" panose="020B0604020202020204" pitchFamily="34" charset="0"/>
                <a:ea typeface="+mn-ea"/>
                <a:cs typeface="Arial" panose="020B0604020202020204" pitchFamily="34" charset="0"/>
              </a:rPr>
              <a:t>The DC PACT origin story</a:t>
            </a:r>
          </a:p>
        </p:txBody>
      </p:sp>
      <p:sp>
        <p:nvSpPr>
          <p:cNvPr id="3" name="Slide Number Placeholder 2"/>
          <p:cNvSpPr>
            <a:spLocks noGrp="1"/>
          </p:cNvSpPr>
          <p:nvPr>
            <p:ph type="sldNum" sz="quarter" idx="12"/>
          </p:nvPr>
        </p:nvSpPr>
        <p:spPr/>
        <p:txBody>
          <a:bodyPr>
            <a:normAutofit/>
          </a:bodyPr>
          <a:lstStyle/>
          <a:p>
            <a:fld id="{ED0E3A1B-20A6-4CAE-8337-7065B976AD52}" type="slidenum">
              <a:rPr lang="en-US" smtClean="0"/>
              <a:t>6</a:t>
            </a:fld>
            <a:endParaRPr lang="en-US"/>
          </a:p>
        </p:txBody>
      </p:sp>
      <p:sp>
        <p:nvSpPr>
          <p:cNvPr id="2" name="Content Placeholder 1"/>
          <p:cNvSpPr>
            <a:spLocks noGrp="1"/>
          </p:cNvSpPr>
          <p:nvPr>
            <p:ph sz="quarter" idx="1"/>
          </p:nvPr>
        </p:nvSpPr>
        <p:spPr>
          <a:xfrm>
            <a:off x="3139180" y="1408888"/>
            <a:ext cx="8613648" cy="5052848"/>
          </a:xfrm>
        </p:spPr>
        <p:txBody>
          <a:bodyPr vert="horz" lIns="91440" tIns="45720" rIns="91440" bIns="45720" rtlCol="0" anchor="t">
            <a:normAutofit fontScale="55000" lnSpcReduction="20000"/>
          </a:bodyPr>
          <a:lstStyle/>
          <a:p>
            <a:r>
              <a:rPr lang="en-US" sz="3600"/>
              <a:t>2016: Came together to apply for CMS’s Accountable Health Community pilot project</a:t>
            </a:r>
          </a:p>
          <a:p>
            <a:endParaRPr lang="en-US" sz="3600"/>
          </a:p>
          <a:p>
            <a:r>
              <a:rPr lang="en-US" sz="3600"/>
              <a:t>2017: Commitment to work together without CMS support through Collective Impact Model</a:t>
            </a:r>
          </a:p>
          <a:p>
            <a:endParaRPr lang="en-US" sz="3600"/>
          </a:p>
          <a:p>
            <a:r>
              <a:rPr lang="en-US" sz="3600"/>
              <a:t>2018: Completed a Common Agenda through retreats to define where we are and begin engaging more broadly</a:t>
            </a:r>
          </a:p>
          <a:p>
            <a:endParaRPr lang="en-US" sz="3600"/>
          </a:p>
          <a:p>
            <a:r>
              <a:rPr lang="en-US" sz="3600"/>
              <a:t>2019: Received DHCF Community Resource Inventory and Exchange (</a:t>
            </a:r>
            <a:r>
              <a:rPr lang="en-US" sz="3600" err="1"/>
              <a:t>CoRIE</a:t>
            </a:r>
            <a:r>
              <a:rPr lang="en-US" sz="3600"/>
              <a:t>) planning grant</a:t>
            </a:r>
          </a:p>
          <a:p>
            <a:endParaRPr lang="en-US" sz="3600"/>
          </a:p>
          <a:p>
            <a:r>
              <a:rPr lang="en-US" sz="3600"/>
              <a:t>2020: </a:t>
            </a:r>
            <a:r>
              <a:rPr lang="en-US" sz="3600" err="1"/>
              <a:t>CoRIE</a:t>
            </a:r>
            <a:r>
              <a:rPr lang="en-US" sz="3600"/>
              <a:t> technical development phase commenced, led by CRISP and DCPCA</a:t>
            </a:r>
          </a:p>
          <a:p>
            <a:endParaRPr lang="en-US"/>
          </a:p>
          <a:p>
            <a:r>
              <a:rPr lang="en-US" sz="3600">
                <a:cs typeface="Calibri"/>
              </a:rPr>
              <a:t>2021: Updated our Common Agenda again</a:t>
            </a:r>
          </a:p>
          <a:p>
            <a:endParaRPr lang="en-US">
              <a:cs typeface="Calibri" panose="020F0502020204030204"/>
            </a:endParaRPr>
          </a:p>
        </p:txBody>
      </p:sp>
      <p:pic>
        <p:nvPicPr>
          <p:cNvPr id="5" name="Picture 2" descr="M:\Shared Files ACTIVE\!Communications\Communications for All Staff\Logos DCPCA\DC PACT logos\DC PACT logo with tagline3 (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8600"/>
            <a:ext cx="2315706"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2D7DD88-F233-B577-5AFF-EC7BC87A07D7}"/>
              </a:ext>
            </a:extLst>
          </p:cNvPr>
          <p:cNvPicPr>
            <a:picLocks noChangeAspect="1"/>
          </p:cNvPicPr>
          <p:nvPr/>
        </p:nvPicPr>
        <p:blipFill>
          <a:blip r:embed="rId4"/>
          <a:stretch>
            <a:fillRect/>
          </a:stretch>
        </p:blipFill>
        <p:spPr>
          <a:xfrm>
            <a:off x="433670" y="1067588"/>
            <a:ext cx="1938099" cy="5658974"/>
          </a:xfrm>
          <a:prstGeom prst="rect">
            <a:avLst/>
          </a:prstGeom>
        </p:spPr>
      </p:pic>
    </p:spTree>
    <p:extLst>
      <p:ext uri="{BB962C8B-B14F-4D97-AF65-F5344CB8AC3E}">
        <p14:creationId xmlns:p14="http://schemas.microsoft.com/office/powerpoint/2010/main" val="46808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6333-2668-4D49-9CB4-1D294A7621F7}"/>
              </a:ext>
            </a:extLst>
          </p:cNvPr>
          <p:cNvSpPr>
            <a:spLocks noGrp="1"/>
          </p:cNvSpPr>
          <p:nvPr>
            <p:ph type="title"/>
          </p:nvPr>
        </p:nvSpPr>
        <p:spPr>
          <a:xfrm>
            <a:off x="849351" y="-223023"/>
            <a:ext cx="8618034" cy="1325563"/>
          </a:xfrm>
        </p:spPr>
        <p:txBody>
          <a:bodyPr>
            <a:normAutofit/>
          </a:bodyPr>
          <a:lstStyle/>
          <a:p>
            <a:r>
              <a:rPr lang="en-US" sz="2000" b="1" dirty="0">
                <a:solidFill>
                  <a:srgbClr val="1A4A7E"/>
                </a:solidFill>
                <a:latin typeface="Arial" panose="020B0604020202020204" pitchFamily="34" charset="0"/>
                <a:ea typeface="+mn-ea"/>
                <a:cs typeface="Arial" panose="020B0604020202020204" pitchFamily="34" charset="0"/>
              </a:rPr>
              <a:t>Community Input Led to Focus on Social Determinants of Health</a:t>
            </a:r>
          </a:p>
        </p:txBody>
      </p:sp>
      <p:pic>
        <p:nvPicPr>
          <p:cNvPr id="4" name="Content Placeholder 3">
            <a:extLst>
              <a:ext uri="{FF2B5EF4-FFF2-40B4-BE49-F238E27FC236}">
                <a16:creationId xmlns:a16="http://schemas.microsoft.com/office/drawing/2014/main" id="{2557345C-2639-4FEA-ADF5-DA0874AA060C}"/>
              </a:ext>
            </a:extLst>
          </p:cNvPr>
          <p:cNvPicPr>
            <a:picLocks noGrp="1" noChangeAspect="1"/>
          </p:cNvPicPr>
          <p:nvPr>
            <p:ph idx="1"/>
          </p:nvPr>
        </p:nvPicPr>
        <p:blipFill>
          <a:blip r:embed="rId3"/>
          <a:stretch>
            <a:fillRect/>
          </a:stretch>
        </p:blipFill>
        <p:spPr>
          <a:xfrm>
            <a:off x="2699917" y="4898202"/>
            <a:ext cx="2815728" cy="1659459"/>
          </a:xfrm>
          <a:prstGeom prst="rect">
            <a:avLst/>
          </a:prstGeom>
        </p:spPr>
      </p:pic>
      <p:sp>
        <p:nvSpPr>
          <p:cNvPr id="5" name="TextBox 4">
            <a:extLst>
              <a:ext uri="{FF2B5EF4-FFF2-40B4-BE49-F238E27FC236}">
                <a16:creationId xmlns:a16="http://schemas.microsoft.com/office/drawing/2014/main" id="{404256EA-FCC6-45DE-B386-02FFE09220CF}"/>
              </a:ext>
            </a:extLst>
          </p:cNvPr>
          <p:cNvSpPr txBox="1"/>
          <p:nvPr/>
        </p:nvSpPr>
        <p:spPr>
          <a:xfrm>
            <a:off x="342541" y="1603115"/>
            <a:ext cx="5359686" cy="2122577"/>
          </a:xfrm>
          <a:prstGeom prst="rect">
            <a:avLst/>
          </a:prstGeom>
        </p:spPr>
        <p:txBody>
          <a:bodyPr vert="horz" lIns="91440" tIns="45720" rIns="91440" bIns="45720" rtlCol="0">
            <a:noAutofit/>
          </a:bodyPr>
          <a:lstStyle/>
          <a:p>
            <a:pPr marL="342900" indent="-342900">
              <a:lnSpc>
                <a:spcPct val="90000"/>
              </a:lnSpc>
              <a:spcAft>
                <a:spcPts val="600"/>
              </a:spcAft>
              <a:buFont typeface="Wingdings" panose="05000000000000000000" pitchFamily="2" charset="2"/>
              <a:buChar char="§"/>
              <a:defRPr/>
            </a:pPr>
            <a:r>
              <a:rPr lang="en-US" sz="1600" dirty="0">
                <a:solidFill>
                  <a:prstClr val="black"/>
                </a:solidFill>
              </a:rPr>
              <a:t>Explored District efforts to collect and use SDOH data </a:t>
            </a:r>
          </a:p>
          <a:p>
            <a:pPr marL="342900" indent="-342900">
              <a:lnSpc>
                <a:spcPct val="90000"/>
              </a:lnSpc>
              <a:spcAft>
                <a:spcPts val="600"/>
              </a:spcAft>
              <a:buFont typeface="Wingdings" panose="05000000000000000000" pitchFamily="2" charset="2"/>
              <a:buChar char="§"/>
              <a:defRPr/>
            </a:pPr>
            <a:r>
              <a:rPr lang="en-US" sz="1600" dirty="0">
                <a:solidFill>
                  <a:prstClr val="black"/>
                </a:solidFill>
              </a:rPr>
              <a:t>Generated a set of strategies and tactics to improve health outcomes</a:t>
            </a:r>
          </a:p>
          <a:p>
            <a:pPr marL="342900" indent="-342900">
              <a:lnSpc>
                <a:spcPct val="90000"/>
              </a:lnSpc>
              <a:spcAft>
                <a:spcPts val="600"/>
              </a:spcAft>
              <a:buFont typeface="Wingdings" panose="05000000000000000000" pitchFamily="2" charset="2"/>
              <a:buChar char="§"/>
              <a:defRPr/>
            </a:pPr>
            <a:r>
              <a:rPr lang="en-US" sz="1600" dirty="0">
                <a:solidFill>
                  <a:prstClr val="black"/>
                </a:solidFill>
              </a:rPr>
              <a:t>Held 80+ person meeting with national experts “level-set” current work and shared priorities</a:t>
            </a:r>
          </a:p>
          <a:p>
            <a:pPr marL="342900" indent="-342900">
              <a:lnSpc>
                <a:spcPct val="90000"/>
              </a:lnSpc>
              <a:spcAft>
                <a:spcPts val="600"/>
              </a:spcAft>
              <a:buFont typeface="Wingdings" panose="05000000000000000000" pitchFamily="2" charset="2"/>
              <a:buChar char="§"/>
              <a:defRPr/>
            </a:pPr>
            <a:r>
              <a:rPr lang="en-US" sz="1600" dirty="0">
                <a:solidFill>
                  <a:prstClr val="black"/>
                </a:solidFill>
              </a:rPr>
              <a:t>Hosted 20-person workshop on strategies to address collection and use of social need data</a:t>
            </a:r>
          </a:p>
        </p:txBody>
      </p:sp>
      <p:pic>
        <p:nvPicPr>
          <p:cNvPr id="6" name="Picture 5">
            <a:extLst>
              <a:ext uri="{FF2B5EF4-FFF2-40B4-BE49-F238E27FC236}">
                <a16:creationId xmlns:a16="http://schemas.microsoft.com/office/drawing/2014/main" id="{8F969EC0-142C-4E6B-8EC2-0342046FDA98}"/>
              </a:ext>
            </a:extLst>
          </p:cNvPr>
          <p:cNvPicPr>
            <a:picLocks noChangeAspect="1"/>
          </p:cNvPicPr>
          <p:nvPr/>
        </p:nvPicPr>
        <p:blipFill>
          <a:blip r:embed="rId4"/>
          <a:stretch>
            <a:fillRect/>
          </a:stretch>
        </p:blipFill>
        <p:spPr>
          <a:xfrm>
            <a:off x="320836" y="3542488"/>
            <a:ext cx="3279759" cy="1900769"/>
          </a:xfrm>
          <a:prstGeom prst="rect">
            <a:avLst/>
          </a:prstGeom>
        </p:spPr>
      </p:pic>
      <p:cxnSp>
        <p:nvCxnSpPr>
          <p:cNvPr id="7" name="Straight Connector 6">
            <a:extLst>
              <a:ext uri="{FF2B5EF4-FFF2-40B4-BE49-F238E27FC236}">
                <a16:creationId xmlns:a16="http://schemas.microsoft.com/office/drawing/2014/main" id="{FAAC9310-5779-419D-9589-84158F917CB9}"/>
              </a:ext>
            </a:extLst>
          </p:cNvPr>
          <p:cNvCxnSpPr>
            <a:cxnSpLocks/>
          </p:cNvCxnSpPr>
          <p:nvPr/>
        </p:nvCxnSpPr>
        <p:spPr>
          <a:xfrm>
            <a:off x="299207" y="617476"/>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384E547E-1E1B-458D-B3D6-FEE1C69A293F}"/>
              </a:ext>
            </a:extLst>
          </p:cNvPr>
          <p:cNvSpPr txBox="1"/>
          <p:nvPr/>
        </p:nvSpPr>
        <p:spPr>
          <a:xfrm>
            <a:off x="305321" y="949708"/>
            <a:ext cx="4789193" cy="646331"/>
          </a:xfrm>
          <a:prstGeom prst="rect">
            <a:avLst/>
          </a:prstGeom>
          <a:noFill/>
        </p:spPr>
        <p:txBody>
          <a:bodyPr wrap="square" lIns="91440" tIns="45720" rIns="91440" bIns="45720" rtlCol="0" anchor="t">
            <a:spAutoFit/>
          </a:bodyPr>
          <a:lstStyle/>
          <a:p>
            <a:r>
              <a:rPr lang="en-US" b="1" dirty="0">
                <a:latin typeface="Calibri"/>
              </a:rPr>
              <a:t>Beginning April 2017, DHCF held a series of discussions on social needs of District residents</a:t>
            </a:r>
          </a:p>
        </p:txBody>
      </p:sp>
      <p:cxnSp>
        <p:nvCxnSpPr>
          <p:cNvPr id="9" name="Straight Connector 8">
            <a:extLst>
              <a:ext uri="{FF2B5EF4-FFF2-40B4-BE49-F238E27FC236}">
                <a16:creationId xmlns:a16="http://schemas.microsoft.com/office/drawing/2014/main" id="{D9938E16-A8D1-4D93-A8F2-35CF5FBA5C18}"/>
              </a:ext>
            </a:extLst>
          </p:cNvPr>
          <p:cNvCxnSpPr>
            <a:cxnSpLocks/>
          </p:cNvCxnSpPr>
          <p:nvPr/>
        </p:nvCxnSpPr>
        <p:spPr>
          <a:xfrm>
            <a:off x="305321" y="1552495"/>
            <a:ext cx="4592444" cy="0"/>
          </a:xfrm>
          <a:prstGeom prst="line">
            <a:avLst/>
          </a:prstGeom>
        </p:spPr>
        <p:style>
          <a:lnRef idx="3">
            <a:schemeClr val="accent3"/>
          </a:lnRef>
          <a:fillRef idx="0">
            <a:schemeClr val="accent3"/>
          </a:fillRef>
          <a:effectRef idx="2">
            <a:schemeClr val="accent3"/>
          </a:effectRef>
          <a:fontRef idx="minor">
            <a:schemeClr val="tx1"/>
          </a:fontRef>
        </p:style>
      </p:cxnSp>
      <p:sp>
        <p:nvSpPr>
          <p:cNvPr id="10" name="TextBox 9">
            <a:extLst>
              <a:ext uri="{FF2B5EF4-FFF2-40B4-BE49-F238E27FC236}">
                <a16:creationId xmlns:a16="http://schemas.microsoft.com/office/drawing/2014/main" id="{940B2954-B3AB-402C-9490-FBBA871159FD}"/>
              </a:ext>
            </a:extLst>
          </p:cNvPr>
          <p:cNvSpPr txBox="1"/>
          <p:nvPr/>
        </p:nvSpPr>
        <p:spPr>
          <a:xfrm>
            <a:off x="6451921" y="964707"/>
            <a:ext cx="5146386" cy="590931"/>
          </a:xfrm>
          <a:prstGeom prst="rect">
            <a:avLst/>
          </a:prstGeom>
          <a:noFill/>
        </p:spPr>
        <p:txBody>
          <a:bodyPr wrap="square" lIns="91440" tIns="45720" rIns="91440" bIns="45720" rtlCol="0" anchor="t">
            <a:spAutoFit/>
          </a:bodyPr>
          <a:lstStyle/>
          <a:p>
            <a:pPr defTabSz="342892">
              <a:lnSpc>
                <a:spcPct val="90000"/>
              </a:lnSpc>
            </a:pPr>
            <a:r>
              <a:rPr lang="en-US" b="1" dirty="0">
                <a:latin typeface="Calibri"/>
              </a:rPr>
              <a:t>2018 District of Columbia State Medicaid Health IT Plan prioritized the collection and use of SDOH data </a:t>
            </a:r>
          </a:p>
        </p:txBody>
      </p:sp>
      <p:cxnSp>
        <p:nvCxnSpPr>
          <p:cNvPr id="11" name="Straight Connector 10">
            <a:extLst>
              <a:ext uri="{FF2B5EF4-FFF2-40B4-BE49-F238E27FC236}">
                <a16:creationId xmlns:a16="http://schemas.microsoft.com/office/drawing/2014/main" id="{2F739C1B-14CB-4EA4-8178-1C834B7F74D7}"/>
              </a:ext>
            </a:extLst>
          </p:cNvPr>
          <p:cNvCxnSpPr>
            <a:cxnSpLocks/>
          </p:cNvCxnSpPr>
          <p:nvPr/>
        </p:nvCxnSpPr>
        <p:spPr>
          <a:xfrm>
            <a:off x="6451921" y="1544752"/>
            <a:ext cx="5146386" cy="0"/>
          </a:xfrm>
          <a:prstGeom prst="line">
            <a:avLst/>
          </a:prstGeom>
        </p:spPr>
        <p:style>
          <a:lnRef idx="3">
            <a:schemeClr val="accent3"/>
          </a:lnRef>
          <a:fillRef idx="0">
            <a:schemeClr val="accent3"/>
          </a:fillRef>
          <a:effectRef idx="2">
            <a:schemeClr val="accent3"/>
          </a:effectRef>
          <a:fontRef idx="minor">
            <a:schemeClr val="tx1"/>
          </a:fontRef>
        </p:style>
      </p:cxnSp>
      <p:pic>
        <p:nvPicPr>
          <p:cNvPr id="13" name="Picture 12">
            <a:extLst>
              <a:ext uri="{FF2B5EF4-FFF2-40B4-BE49-F238E27FC236}">
                <a16:creationId xmlns:a16="http://schemas.microsoft.com/office/drawing/2014/main" id="{D37E4AC0-8F83-4595-BD72-BEBBD168A3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67"/>
          <a:stretch/>
        </p:blipFill>
        <p:spPr>
          <a:xfrm>
            <a:off x="7082105" y="4492873"/>
            <a:ext cx="1670903" cy="2176607"/>
          </a:xfrm>
          <a:prstGeom prst="rect">
            <a:avLst/>
          </a:prstGeom>
          <a:ln>
            <a:solidFill>
              <a:schemeClr val="bg1">
                <a:lumMod val="50000"/>
              </a:schemeClr>
            </a:solidFill>
          </a:ln>
        </p:spPr>
      </p:pic>
      <p:sp>
        <p:nvSpPr>
          <p:cNvPr id="14" name="Rectangle 13">
            <a:extLst>
              <a:ext uri="{FF2B5EF4-FFF2-40B4-BE49-F238E27FC236}">
                <a16:creationId xmlns:a16="http://schemas.microsoft.com/office/drawing/2014/main" id="{FF0FBEA4-1A06-48B3-91EB-1E5FF3BF3D74}"/>
              </a:ext>
            </a:extLst>
          </p:cNvPr>
          <p:cNvSpPr/>
          <p:nvPr/>
        </p:nvSpPr>
        <p:spPr>
          <a:xfrm>
            <a:off x="6403377" y="1623872"/>
            <a:ext cx="4949055" cy="2800767"/>
          </a:xfrm>
          <a:prstGeom prst="rect">
            <a:avLst/>
          </a:prstGeom>
        </p:spPr>
        <p:txBody>
          <a:bodyPr wrap="square">
            <a:spAutoFit/>
          </a:bodyPr>
          <a:lstStyle/>
          <a:p>
            <a:pPr marL="342900" indent="-342900">
              <a:buFont typeface="Wingdings" panose="05000000000000000000" pitchFamily="2" charset="2"/>
              <a:buChar char="§"/>
            </a:pPr>
            <a:r>
              <a:rPr lang="en-US" sz="1600" dirty="0"/>
              <a:t>Current Landscape of Health IT and HIE </a:t>
            </a:r>
          </a:p>
          <a:p>
            <a:pPr marL="342900" indent="-342900">
              <a:buFont typeface="Wingdings" panose="05000000000000000000" pitchFamily="2" charset="2"/>
              <a:buChar char="§"/>
            </a:pPr>
            <a:r>
              <a:rPr lang="en-US" sz="1600" dirty="0"/>
              <a:t>Stakeholder Perspectives and Priorities</a:t>
            </a:r>
          </a:p>
          <a:p>
            <a:pPr marL="342900" indent="-342900">
              <a:buFont typeface="Wingdings" panose="05000000000000000000" pitchFamily="2" charset="2"/>
              <a:buChar char="§"/>
            </a:pPr>
            <a:r>
              <a:rPr lang="en-US" sz="1600" dirty="0"/>
              <a:t>5-year Health IT and HIE Roadmap</a:t>
            </a:r>
          </a:p>
          <a:p>
            <a:pPr marL="951286" lvl="1" indent="-302411">
              <a:buFont typeface="Wingdings" panose="05000000000000000000" pitchFamily="2" charset="2"/>
              <a:buChar char="§"/>
            </a:pPr>
            <a:r>
              <a:rPr lang="en-US" sz="1600" dirty="0"/>
              <a:t>District health IT and HIE goals</a:t>
            </a:r>
          </a:p>
          <a:p>
            <a:pPr marL="951286" lvl="1" indent="-302411">
              <a:buFont typeface="Wingdings" panose="05000000000000000000" pitchFamily="2" charset="2"/>
              <a:buChar char="§"/>
            </a:pPr>
            <a:r>
              <a:rPr lang="en-US" sz="1600" dirty="0"/>
              <a:t>Priority Areas/Use Cases</a:t>
            </a:r>
          </a:p>
          <a:p>
            <a:pPr marL="1408486" lvl="2" indent="-302411">
              <a:buFont typeface="Wingdings" panose="05000000000000000000" pitchFamily="2" charset="2"/>
              <a:buChar char="§"/>
            </a:pPr>
            <a:r>
              <a:rPr lang="en-US" sz="1600" dirty="0"/>
              <a:t>Supporting Transitions of Care</a:t>
            </a:r>
          </a:p>
          <a:p>
            <a:pPr marL="1408486" lvl="2" indent="-302411">
              <a:buFont typeface="Wingdings" panose="05000000000000000000" pitchFamily="2" charset="2"/>
              <a:buChar char="§"/>
            </a:pPr>
            <a:r>
              <a:rPr lang="en-US" sz="1600" b="1" dirty="0"/>
              <a:t>Social Determinants of Health</a:t>
            </a:r>
          </a:p>
          <a:p>
            <a:pPr marL="1408486" lvl="2" indent="-302411">
              <a:buFont typeface="Wingdings" panose="05000000000000000000" pitchFamily="2" charset="2"/>
              <a:buChar char="§"/>
            </a:pPr>
            <a:r>
              <a:rPr lang="en-US" sz="1600" dirty="0"/>
              <a:t>Population Health Management</a:t>
            </a:r>
          </a:p>
          <a:p>
            <a:pPr marL="1408486" lvl="2" indent="-302411">
              <a:buFont typeface="Wingdings" panose="05000000000000000000" pitchFamily="2" charset="2"/>
              <a:buChar char="§"/>
            </a:pPr>
            <a:r>
              <a:rPr lang="en-US" sz="1600" dirty="0"/>
              <a:t>Public Health</a:t>
            </a:r>
          </a:p>
          <a:p>
            <a:pPr marL="1408486" lvl="2" indent="-302411">
              <a:buFont typeface="Wingdings" panose="05000000000000000000" pitchFamily="2" charset="2"/>
              <a:buChar char="§"/>
            </a:pPr>
            <a:r>
              <a:rPr lang="en-US" sz="1600" dirty="0"/>
              <a:t>Telehealth</a:t>
            </a:r>
          </a:p>
          <a:p>
            <a:pPr marL="1408486" lvl="2" indent="-302411">
              <a:buFont typeface="Wingdings" panose="05000000000000000000" pitchFamily="2" charset="2"/>
              <a:buChar char="§"/>
            </a:pPr>
            <a:r>
              <a:rPr lang="en-US" sz="1600" dirty="0"/>
              <a:t>Behavioral Health Transformation</a:t>
            </a:r>
          </a:p>
        </p:txBody>
      </p:sp>
      <p:sp>
        <p:nvSpPr>
          <p:cNvPr id="16" name="TextBox 15">
            <a:extLst>
              <a:ext uri="{FF2B5EF4-FFF2-40B4-BE49-F238E27FC236}">
                <a16:creationId xmlns:a16="http://schemas.microsoft.com/office/drawing/2014/main" id="{667EA2C2-39BB-473D-BDF0-7529A1E17474}"/>
              </a:ext>
            </a:extLst>
          </p:cNvPr>
          <p:cNvSpPr txBox="1"/>
          <p:nvPr/>
        </p:nvSpPr>
        <p:spPr>
          <a:xfrm>
            <a:off x="8782578" y="6207815"/>
            <a:ext cx="2815729" cy="461665"/>
          </a:xfrm>
          <a:prstGeom prst="rect">
            <a:avLst/>
          </a:prstGeom>
          <a:noFill/>
        </p:spPr>
        <p:txBody>
          <a:bodyPr wrap="square" rtlCol="0">
            <a:spAutoFit/>
          </a:bodyPr>
          <a:lstStyle/>
          <a:p>
            <a:r>
              <a:rPr lang="en-US" sz="1200" i="1" dirty="0"/>
              <a:t>2022 SMHP Update</a:t>
            </a:r>
            <a:r>
              <a:rPr lang="en-US" sz="1200" dirty="0"/>
              <a:t> released March 2022: </a:t>
            </a:r>
            <a:r>
              <a:rPr lang="en-US" sz="1200" dirty="0">
                <a:hlinkClick r:id="rId6"/>
              </a:rPr>
              <a:t>https://dhcf.dc.gov/hitroadmap</a:t>
            </a:r>
            <a:r>
              <a:rPr lang="en-US" sz="1200" dirty="0"/>
              <a:t> </a:t>
            </a:r>
            <a:endParaRPr lang="en-US" sz="1200" i="1" dirty="0"/>
          </a:p>
        </p:txBody>
      </p:sp>
    </p:spTree>
    <p:extLst>
      <p:ext uri="{BB962C8B-B14F-4D97-AF65-F5344CB8AC3E}">
        <p14:creationId xmlns:p14="http://schemas.microsoft.com/office/powerpoint/2010/main" val="53151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B968424-1ED6-4ABA-99C8-CB81D98985B6}"/>
              </a:ext>
            </a:extLst>
          </p:cNvPr>
          <p:cNvSpPr/>
          <p:nvPr/>
        </p:nvSpPr>
        <p:spPr>
          <a:xfrm>
            <a:off x="577669" y="4346291"/>
            <a:ext cx="2222410" cy="591983"/>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503E9E07-DA21-44E2-B5AC-04A9956A585E}"/>
              </a:ext>
            </a:extLst>
          </p:cNvPr>
          <p:cNvSpPr txBox="1">
            <a:spLocks/>
          </p:cNvSpPr>
          <p:nvPr/>
        </p:nvSpPr>
        <p:spPr bwMode="auto">
          <a:xfrm>
            <a:off x="630121" y="4346291"/>
            <a:ext cx="222241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b="1" dirty="0">
                <a:latin typeface="Arial" panose="020B0604020202020204" pitchFamily="34" charset="0"/>
                <a:cs typeface="Arial" panose="020B0604020202020204" pitchFamily="34" charset="0"/>
              </a:rPr>
              <a:t>Community-wide Needs Assessment</a:t>
            </a:r>
          </a:p>
        </p:txBody>
      </p:sp>
      <p:cxnSp>
        <p:nvCxnSpPr>
          <p:cNvPr id="29" name="Straight Connector 28">
            <a:extLst>
              <a:ext uri="{FF2B5EF4-FFF2-40B4-BE49-F238E27FC236}">
                <a16:creationId xmlns:a16="http://schemas.microsoft.com/office/drawing/2014/main" id="{BDF8A18C-A251-44F6-992E-6D5FF51E7A88}"/>
              </a:ext>
            </a:extLst>
          </p:cNvPr>
          <p:cNvCxnSpPr>
            <a:cxnSpLocks/>
          </p:cNvCxnSpPr>
          <p:nvPr/>
        </p:nvCxnSpPr>
        <p:spPr>
          <a:xfrm>
            <a:off x="577669" y="3983026"/>
            <a:ext cx="114300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C87D220B-4433-41ED-8AB5-5937114276DD}"/>
              </a:ext>
            </a:extLst>
          </p:cNvPr>
          <p:cNvSpPr/>
          <p:nvPr/>
        </p:nvSpPr>
        <p:spPr>
          <a:xfrm>
            <a:off x="630121" y="986773"/>
            <a:ext cx="2222410" cy="587930"/>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a:extLst>
              <a:ext uri="{FF2B5EF4-FFF2-40B4-BE49-F238E27FC236}">
                <a16:creationId xmlns:a16="http://schemas.microsoft.com/office/drawing/2014/main" id="{1F359DA0-FDC4-4FE9-B578-0441A9BD8881}"/>
              </a:ext>
            </a:extLst>
          </p:cNvPr>
          <p:cNvSpPr txBox="1">
            <a:spLocks/>
          </p:cNvSpPr>
          <p:nvPr/>
        </p:nvSpPr>
        <p:spPr bwMode="auto">
          <a:xfrm>
            <a:off x="813025" y="1014693"/>
            <a:ext cx="1856601" cy="2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b="1" dirty="0">
                <a:latin typeface="Arial" panose="020B0604020202020204" pitchFamily="34" charset="0"/>
                <a:cs typeface="Arial" panose="020B0604020202020204" pitchFamily="34" charset="0"/>
              </a:rPr>
              <a:t>DC PACT HIE Action Team</a:t>
            </a:r>
          </a:p>
        </p:txBody>
      </p:sp>
      <p:sp>
        <p:nvSpPr>
          <p:cNvPr id="33" name="TextBox 32">
            <a:extLst>
              <a:ext uri="{FF2B5EF4-FFF2-40B4-BE49-F238E27FC236}">
                <a16:creationId xmlns:a16="http://schemas.microsoft.com/office/drawing/2014/main" id="{9955CB64-F209-4CDF-84DB-A12D7F4C03A9}"/>
              </a:ext>
            </a:extLst>
          </p:cNvPr>
          <p:cNvSpPr txBox="1"/>
          <p:nvPr/>
        </p:nvSpPr>
        <p:spPr>
          <a:xfrm>
            <a:off x="4045009" y="942694"/>
            <a:ext cx="7167276" cy="3216265"/>
          </a:xfrm>
          <a:prstGeom prst="rect">
            <a:avLst/>
          </a:prstGeom>
          <a:noFill/>
        </p:spPr>
        <p:txBody>
          <a:bodyPr wrap="square">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DC PACT HIE Action Team was established in 2018 as a multidisciplinary group of District stakeholders (government, health care providers, payers, CBOs) tasked with developing a set of recommended actions to utilize HIE and health IT to move SDOH information.</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marR="0" lvl="0" indent="-285750">
              <a:spcBef>
                <a:spcPts val="0"/>
              </a:spcBef>
              <a:spcAft>
                <a:spcPts val="0"/>
              </a:spcAft>
              <a:buFont typeface="Arial" panose="020B0604020202020204" pitchFamily="34" charset="0"/>
              <a:buChar char="•"/>
              <a:tabLst>
                <a:tab pos="457200" algn="l"/>
                <a:tab pos="45720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Conducted small environmental scan of SDOH health IT initiatives across the country – North Coast Health Information and Innovation Network (NCHIIN); </a:t>
            </a:r>
            <a:r>
              <a:rPr lang="en-US" sz="1700" dirty="0" err="1">
                <a:effectLst/>
                <a:latin typeface="Arial" panose="020B0604020202020204" pitchFamily="34" charset="0"/>
                <a:ea typeface="Times New Roman" panose="02020603050405020304" pitchFamily="18" charset="0"/>
                <a:cs typeface="Arial" panose="020B0604020202020204" pitchFamily="34" charset="0"/>
              </a:rPr>
              <a:t>NowPow</a:t>
            </a:r>
            <a:r>
              <a:rPr lang="en-US" sz="1700" dirty="0">
                <a:effectLst/>
                <a:latin typeface="Arial" panose="020B0604020202020204" pitchFamily="34" charset="0"/>
                <a:ea typeface="Times New Roman" panose="02020603050405020304" pitchFamily="18" charset="0"/>
                <a:cs typeface="Arial" panose="020B0604020202020204" pitchFamily="34" charset="0"/>
              </a:rPr>
              <a:t> (Chicago); San Diego 2-1-1; and Camden Coalition.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5D73D4A-270B-4008-8078-C472477D271C}"/>
              </a:ext>
            </a:extLst>
          </p:cNvPr>
          <p:cNvSpPr/>
          <p:nvPr/>
        </p:nvSpPr>
        <p:spPr>
          <a:xfrm>
            <a:off x="599439" y="76191"/>
            <a:ext cx="11442611" cy="646331"/>
          </a:xfrm>
          <a:prstGeom prst="rect">
            <a:avLst/>
          </a:prstGeom>
        </p:spPr>
        <p:txBody>
          <a:bodyPr wrap="square" lIns="91440" tIns="45720" rIns="91440" bIns="45720" anchor="t">
            <a:spAutoFit/>
          </a:bodyPr>
          <a:lstStyle/>
          <a:p>
            <a:pPr defTabSz="342892">
              <a:lnSpc>
                <a:spcPct val="90000"/>
              </a:lnSpc>
            </a:pPr>
            <a:r>
              <a:rPr lang="en-US" sz="2000" b="1" dirty="0">
                <a:solidFill>
                  <a:srgbClr val="1A4A7E"/>
                </a:solidFill>
                <a:latin typeface="Arial" panose="020B0604020202020204" pitchFamily="34" charset="0"/>
                <a:cs typeface="Arial" panose="020B0604020202020204" pitchFamily="34" charset="0"/>
              </a:rPr>
              <a:t>Collaborated with DC PACT to create an HIE Action Team and conduct a community-wide needs assessment </a:t>
            </a:r>
          </a:p>
        </p:txBody>
      </p:sp>
      <p:sp>
        <p:nvSpPr>
          <p:cNvPr id="52" name="Slide Number Placeholder 51">
            <a:extLst>
              <a:ext uri="{FF2B5EF4-FFF2-40B4-BE49-F238E27FC236}">
                <a16:creationId xmlns:a16="http://schemas.microsoft.com/office/drawing/2014/main" id="{97DDAAE3-6D57-4191-A7D0-CCE515952D17}"/>
              </a:ext>
            </a:extLst>
          </p:cNvPr>
          <p:cNvSpPr>
            <a:spLocks noGrp="1"/>
          </p:cNvSpPr>
          <p:nvPr>
            <p:ph type="sldNum" sz="quarter" idx="12"/>
          </p:nvPr>
        </p:nvSpPr>
        <p:spPr>
          <a:xfrm>
            <a:off x="8610600" y="6530518"/>
            <a:ext cx="2743200" cy="365125"/>
          </a:xfrm>
        </p:spPr>
        <p:txBody>
          <a:bodyPr/>
          <a:lstStyle/>
          <a:p>
            <a:fld id="{FB5382A5-DB28-4290-81A9-87589B9A3493}" type="slidenum">
              <a:rPr lang="en-US" smtClean="0"/>
              <a:t>8</a:t>
            </a:fld>
            <a:endParaRPr lang="en-US"/>
          </a:p>
        </p:txBody>
      </p:sp>
      <p:cxnSp>
        <p:nvCxnSpPr>
          <p:cNvPr id="34" name="Straight Connector 33">
            <a:extLst>
              <a:ext uri="{FF2B5EF4-FFF2-40B4-BE49-F238E27FC236}">
                <a16:creationId xmlns:a16="http://schemas.microsoft.com/office/drawing/2014/main" id="{CB024A7D-F1CE-4407-917B-581A39372810}"/>
              </a:ext>
            </a:extLst>
          </p:cNvPr>
          <p:cNvCxnSpPr>
            <a:cxnSpLocks/>
          </p:cNvCxnSpPr>
          <p:nvPr/>
        </p:nvCxnSpPr>
        <p:spPr>
          <a:xfrm>
            <a:off x="310267" y="736964"/>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a16="http://schemas.microsoft.com/office/drawing/2014/main" id="{431C4574-1B74-43FE-86DC-DF06F6996B55}"/>
              </a:ext>
            </a:extLst>
          </p:cNvPr>
          <p:cNvSpPr txBox="1"/>
          <p:nvPr/>
        </p:nvSpPr>
        <p:spPr>
          <a:xfrm>
            <a:off x="4062071" y="4160980"/>
            <a:ext cx="7552259" cy="1923604"/>
          </a:xfrm>
          <a:prstGeom prst="rect">
            <a:avLst/>
          </a:prstGeom>
          <a:noFill/>
        </p:spPr>
        <p:txBody>
          <a:bodyPr wrap="square">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Community resource inventory needs assessment sought to gather technical requirements by engaging 45 District organizations</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Led DC Primary Care Association in partnership with </a:t>
            </a:r>
            <a:r>
              <a:rPr lang="en-US" sz="1700" dirty="0" err="1">
                <a:latin typeface="Arial" panose="020B0604020202020204" pitchFamily="34" charset="0"/>
                <a:cs typeface="Arial" panose="020B0604020202020204" pitchFamily="34" charset="0"/>
              </a:rPr>
              <a:t>Clinovations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Gov+Health</a:t>
            </a: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Included interviews, questionnaire-based assessments, and focus groups</a:t>
            </a:r>
          </a:p>
        </p:txBody>
      </p:sp>
    </p:spTree>
    <p:extLst>
      <p:ext uri="{BB962C8B-B14F-4D97-AF65-F5344CB8AC3E}">
        <p14:creationId xmlns:p14="http://schemas.microsoft.com/office/powerpoint/2010/main" val="75264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B357FEF-758D-4F18-AAF9-677A6155B0F4}"/>
              </a:ext>
            </a:extLst>
          </p:cNvPr>
          <p:cNvCxnSpPr>
            <a:cxnSpLocks/>
          </p:cNvCxnSpPr>
          <p:nvPr/>
        </p:nvCxnSpPr>
        <p:spPr>
          <a:xfrm flipV="1">
            <a:off x="310267" y="3997294"/>
            <a:ext cx="11641118" cy="5929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4911E81D-61C4-4771-A9BA-E019A54F32E5}"/>
              </a:ext>
            </a:extLst>
          </p:cNvPr>
          <p:cNvSpPr/>
          <p:nvPr/>
        </p:nvSpPr>
        <p:spPr>
          <a:xfrm>
            <a:off x="980827" y="2791060"/>
            <a:ext cx="1589653" cy="610988"/>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4442C818-AEE3-449E-AB1F-CE481E66D158}"/>
              </a:ext>
            </a:extLst>
          </p:cNvPr>
          <p:cNvSpPr txBox="1">
            <a:spLocks/>
          </p:cNvSpPr>
          <p:nvPr/>
        </p:nvSpPr>
        <p:spPr bwMode="auto">
          <a:xfrm>
            <a:off x="870427" y="2867575"/>
            <a:ext cx="1813560" cy="49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b="1">
                <a:latin typeface="Arial" panose="020B0604020202020204" pitchFamily="34" charset="0"/>
                <a:cs typeface="Arial" panose="020B0604020202020204" pitchFamily="34" charset="0"/>
              </a:rPr>
              <a:t>Priority SDOH Domains </a:t>
            </a:r>
          </a:p>
        </p:txBody>
      </p:sp>
      <p:sp>
        <p:nvSpPr>
          <p:cNvPr id="21" name="Rectangle 20">
            <a:extLst>
              <a:ext uri="{FF2B5EF4-FFF2-40B4-BE49-F238E27FC236}">
                <a16:creationId xmlns:a16="http://schemas.microsoft.com/office/drawing/2014/main" id="{BB968424-1ED6-4ABA-99C8-CB81D98985B6}"/>
              </a:ext>
            </a:extLst>
          </p:cNvPr>
          <p:cNvSpPr/>
          <p:nvPr/>
        </p:nvSpPr>
        <p:spPr>
          <a:xfrm>
            <a:off x="980827" y="4131699"/>
            <a:ext cx="1589653" cy="610988"/>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868EDD8-3036-40EF-9EB7-A8BDBF8625CF}"/>
              </a:ext>
            </a:extLst>
          </p:cNvPr>
          <p:cNvSpPr txBox="1">
            <a:spLocks/>
          </p:cNvSpPr>
          <p:nvPr/>
        </p:nvSpPr>
        <p:spPr bwMode="auto">
          <a:xfrm>
            <a:off x="870427" y="4275245"/>
            <a:ext cx="1813560" cy="24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b="1">
                <a:latin typeface="Arial" panose="020B0604020202020204" pitchFamily="34" charset="0"/>
                <a:cs typeface="Arial" panose="020B0604020202020204" pitchFamily="34" charset="0"/>
              </a:rPr>
              <a:t>Screening</a:t>
            </a:r>
          </a:p>
        </p:txBody>
      </p:sp>
      <p:sp>
        <p:nvSpPr>
          <p:cNvPr id="24" name="Rectangle 23">
            <a:extLst>
              <a:ext uri="{FF2B5EF4-FFF2-40B4-BE49-F238E27FC236}">
                <a16:creationId xmlns:a16="http://schemas.microsoft.com/office/drawing/2014/main" id="{570435C6-4395-4B10-B302-0111642A65DB}"/>
              </a:ext>
            </a:extLst>
          </p:cNvPr>
          <p:cNvSpPr/>
          <p:nvPr/>
        </p:nvSpPr>
        <p:spPr>
          <a:xfrm>
            <a:off x="980827" y="5469497"/>
            <a:ext cx="1589653" cy="622912"/>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503E9E07-DA21-44E2-B5AC-04A9956A585E}"/>
              </a:ext>
            </a:extLst>
          </p:cNvPr>
          <p:cNvSpPr txBox="1">
            <a:spLocks/>
          </p:cNvSpPr>
          <p:nvPr/>
        </p:nvSpPr>
        <p:spPr bwMode="auto">
          <a:xfrm>
            <a:off x="870427" y="5600879"/>
            <a:ext cx="1813560" cy="24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b="1">
                <a:latin typeface="Arial" panose="020B0604020202020204" pitchFamily="34" charset="0"/>
                <a:cs typeface="Arial" panose="020B0604020202020204" pitchFamily="34" charset="0"/>
              </a:rPr>
              <a:t>Referral</a:t>
            </a:r>
          </a:p>
        </p:txBody>
      </p:sp>
      <p:cxnSp>
        <p:nvCxnSpPr>
          <p:cNvPr id="28" name="Straight Connector 27">
            <a:extLst>
              <a:ext uri="{FF2B5EF4-FFF2-40B4-BE49-F238E27FC236}">
                <a16:creationId xmlns:a16="http://schemas.microsoft.com/office/drawing/2014/main" id="{655B2DD5-BAF1-4B5B-8877-DA4E191597E9}"/>
              </a:ext>
            </a:extLst>
          </p:cNvPr>
          <p:cNvCxnSpPr>
            <a:cxnSpLocks/>
          </p:cNvCxnSpPr>
          <p:nvPr/>
        </p:nvCxnSpPr>
        <p:spPr>
          <a:xfrm flipV="1">
            <a:off x="310267" y="5330373"/>
            <a:ext cx="11641118" cy="5929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BDF8A18C-A251-44F6-992E-6D5FF51E7A88}"/>
              </a:ext>
            </a:extLst>
          </p:cNvPr>
          <p:cNvCxnSpPr>
            <a:cxnSpLocks/>
          </p:cNvCxnSpPr>
          <p:nvPr/>
        </p:nvCxnSpPr>
        <p:spPr>
          <a:xfrm flipV="1">
            <a:off x="310267" y="2538374"/>
            <a:ext cx="11641118" cy="5929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C87D220B-4433-41ED-8AB5-5937114276DD}"/>
              </a:ext>
            </a:extLst>
          </p:cNvPr>
          <p:cNvSpPr/>
          <p:nvPr/>
        </p:nvSpPr>
        <p:spPr>
          <a:xfrm>
            <a:off x="980827" y="1406174"/>
            <a:ext cx="1589653" cy="610988"/>
          </a:xfrm>
          <a:prstGeom prst="rect">
            <a:avLst/>
          </a:prstGeom>
          <a:solidFill>
            <a:srgbClr val="1B4582">
              <a:alpha val="10196"/>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a:extLst>
              <a:ext uri="{FF2B5EF4-FFF2-40B4-BE49-F238E27FC236}">
                <a16:creationId xmlns:a16="http://schemas.microsoft.com/office/drawing/2014/main" id="{1F359DA0-FDC4-4FE9-B578-0441A9BD8881}"/>
              </a:ext>
            </a:extLst>
          </p:cNvPr>
          <p:cNvSpPr txBox="1">
            <a:spLocks/>
          </p:cNvSpPr>
          <p:nvPr/>
        </p:nvSpPr>
        <p:spPr bwMode="auto">
          <a:xfrm>
            <a:off x="870427" y="1478094"/>
            <a:ext cx="1813560" cy="24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1500" b="1">
                <a:latin typeface="Arial" panose="020B0604020202020204" pitchFamily="34" charset="0"/>
                <a:cs typeface="Arial" panose="020B0604020202020204" pitchFamily="34" charset="0"/>
              </a:rPr>
              <a:t>General Functions</a:t>
            </a:r>
          </a:p>
        </p:txBody>
      </p:sp>
      <p:sp>
        <p:nvSpPr>
          <p:cNvPr id="33" name="TextBox 32">
            <a:extLst>
              <a:ext uri="{FF2B5EF4-FFF2-40B4-BE49-F238E27FC236}">
                <a16:creationId xmlns:a16="http://schemas.microsoft.com/office/drawing/2014/main" id="{9955CB64-F209-4CDF-84DB-A12D7F4C03A9}"/>
              </a:ext>
            </a:extLst>
          </p:cNvPr>
          <p:cNvSpPr txBox="1"/>
          <p:nvPr/>
        </p:nvSpPr>
        <p:spPr>
          <a:xfrm>
            <a:off x="3068320" y="1263934"/>
            <a:ext cx="9644290" cy="1131592"/>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Easy-to-use</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Compatible with provider EHRs </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Compatible with existing CBO tools and workflows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dirty="0">
                <a:latin typeface="Arial" panose="020B0604020202020204" pitchFamily="34" charset="0"/>
                <a:ea typeface="Times New Roman" panose="02020603050405020304" pitchFamily="18" charset="0"/>
                <a:cs typeface="Arial" panose="020B0604020202020204" pitchFamily="34" charset="0"/>
              </a:rPr>
              <a:t>Solution should be iteratively built to build consensus</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5" name="TextBox 34">
            <a:extLst>
              <a:ext uri="{FF2B5EF4-FFF2-40B4-BE49-F238E27FC236}">
                <a16:creationId xmlns:a16="http://schemas.microsoft.com/office/drawing/2014/main" id="{3B568397-ADB9-4134-BCBC-5C4192CFEE0A}"/>
              </a:ext>
            </a:extLst>
          </p:cNvPr>
          <p:cNvSpPr txBox="1"/>
          <p:nvPr/>
        </p:nvSpPr>
        <p:spPr>
          <a:xfrm>
            <a:off x="3068320" y="2739256"/>
            <a:ext cx="7874000" cy="1397049"/>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Recommended domains for early focus: food, housing, social wellness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Additional domains for review in later phases: transportation, employment/income, public benefit enrollment and eligibility, child development</a:t>
            </a:r>
          </a:p>
          <a:p>
            <a:pPr marL="342900" indent="-342900">
              <a:lnSpc>
                <a:spcPct val="115000"/>
              </a:lnSpc>
              <a:buFont typeface="Symbol" panose="05050102010706020507" pitchFamily="18" charset="2"/>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Phased consensus building domain by domain</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endParaRPr lang="en-US" sz="1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37" name="TextBox 36">
            <a:extLst>
              <a:ext uri="{FF2B5EF4-FFF2-40B4-BE49-F238E27FC236}">
                <a16:creationId xmlns:a16="http://schemas.microsoft.com/office/drawing/2014/main" id="{3822F56F-36D4-4B63-92AE-5541F72FC609}"/>
              </a:ext>
            </a:extLst>
          </p:cNvPr>
          <p:cNvSpPr txBox="1"/>
          <p:nvPr/>
        </p:nvSpPr>
        <p:spPr>
          <a:xfrm>
            <a:off x="3068320" y="4083200"/>
            <a:ext cx="8707120" cy="1131592"/>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Enable standardized screening through structured data capture and referrals through multiple interfaces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dirty="0">
                <a:effectLst/>
                <a:latin typeface="Arial" panose="020B0604020202020204" pitchFamily="34" charset="0"/>
                <a:ea typeface="Times New Roman" panose="02020603050405020304" pitchFamily="18" charset="0"/>
                <a:cs typeface="Arial" panose="020B0604020202020204" pitchFamily="34" charset="0"/>
              </a:rPr>
              <a:t>Focus on “answer set” standardization for capture and exchange instead: Assess opportunities for Z-codes and leverage emerging standards (HL7 Gravity Project)</a:t>
            </a:r>
          </a:p>
        </p:txBody>
      </p:sp>
      <p:sp>
        <p:nvSpPr>
          <p:cNvPr id="39" name="TextBox 38">
            <a:extLst>
              <a:ext uri="{FF2B5EF4-FFF2-40B4-BE49-F238E27FC236}">
                <a16:creationId xmlns:a16="http://schemas.microsoft.com/office/drawing/2014/main" id="{AAACE4CD-D994-4BD5-91A0-340DECD7B6AE}"/>
              </a:ext>
            </a:extLst>
          </p:cNvPr>
          <p:cNvSpPr txBox="1"/>
          <p:nvPr/>
        </p:nvSpPr>
        <p:spPr>
          <a:xfrm>
            <a:off x="3068320" y="5509689"/>
            <a:ext cx="8961120" cy="600677"/>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Support closed loop referrals with notifications and confirmations to both provider and CBOs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500">
                <a:effectLst/>
                <a:latin typeface="Arial" panose="020B0604020202020204" pitchFamily="34" charset="0"/>
                <a:ea typeface="Times New Roman" panose="02020603050405020304" pitchFamily="18" charset="0"/>
                <a:cs typeface="Arial" panose="020B0604020202020204" pitchFamily="34" charset="0"/>
              </a:rPr>
              <a:t>Enable notifications to a patient's care team that alerts providers or case manager to follow-up</a:t>
            </a:r>
          </a:p>
        </p:txBody>
      </p:sp>
      <p:sp>
        <p:nvSpPr>
          <p:cNvPr id="45" name="Rectangle 44">
            <a:extLst>
              <a:ext uri="{FF2B5EF4-FFF2-40B4-BE49-F238E27FC236}">
                <a16:creationId xmlns:a16="http://schemas.microsoft.com/office/drawing/2014/main" id="{B5D73D4A-270B-4008-8078-C472477D271C}"/>
              </a:ext>
            </a:extLst>
          </p:cNvPr>
          <p:cNvSpPr/>
          <p:nvPr/>
        </p:nvSpPr>
        <p:spPr>
          <a:xfrm>
            <a:off x="599440" y="198852"/>
            <a:ext cx="10509994" cy="707886"/>
          </a:xfrm>
          <a:prstGeom prst="rect">
            <a:avLst/>
          </a:prstGeom>
        </p:spPr>
        <p:txBody>
          <a:bodyPr wrap="square" lIns="91440" tIns="45720" rIns="91440" bIns="45720" anchor="t">
            <a:spAutoFit/>
          </a:bodyPr>
          <a:lstStyle/>
          <a:p>
            <a:r>
              <a:rPr lang="en-US" sz="2000" b="1" dirty="0">
                <a:solidFill>
                  <a:srgbClr val="1A4A7E"/>
                </a:solidFill>
                <a:latin typeface="Arial" panose="020B0604020202020204" pitchFamily="34" charset="0"/>
                <a:cs typeface="Arial" panose="020B0604020202020204" pitchFamily="34" charset="0"/>
              </a:rPr>
              <a:t>Community-wide needs assessment and findings of the DC HIE Action Team led to a set of recommendations for a technical solution</a:t>
            </a:r>
          </a:p>
        </p:txBody>
      </p:sp>
      <p:sp>
        <p:nvSpPr>
          <p:cNvPr id="46" name="Oval 45">
            <a:extLst>
              <a:ext uri="{FF2B5EF4-FFF2-40B4-BE49-F238E27FC236}">
                <a16:creationId xmlns:a16="http://schemas.microsoft.com/office/drawing/2014/main" id="{1AC5B541-2B52-45D4-9011-C60B36DB9577}"/>
              </a:ext>
            </a:extLst>
          </p:cNvPr>
          <p:cNvSpPr/>
          <p:nvPr/>
        </p:nvSpPr>
        <p:spPr>
          <a:xfrm>
            <a:off x="419595" y="1517050"/>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1</a:t>
            </a:r>
          </a:p>
        </p:txBody>
      </p:sp>
      <p:sp>
        <p:nvSpPr>
          <p:cNvPr id="48" name="Oval 47">
            <a:extLst>
              <a:ext uri="{FF2B5EF4-FFF2-40B4-BE49-F238E27FC236}">
                <a16:creationId xmlns:a16="http://schemas.microsoft.com/office/drawing/2014/main" id="{7DF9A6D5-3ACF-49F8-A8E3-95C5E9570D54}"/>
              </a:ext>
            </a:extLst>
          </p:cNvPr>
          <p:cNvSpPr/>
          <p:nvPr/>
        </p:nvSpPr>
        <p:spPr>
          <a:xfrm>
            <a:off x="406412" y="5528405"/>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4</a:t>
            </a:r>
          </a:p>
        </p:txBody>
      </p:sp>
      <p:sp>
        <p:nvSpPr>
          <p:cNvPr id="49" name="Oval 48">
            <a:extLst>
              <a:ext uri="{FF2B5EF4-FFF2-40B4-BE49-F238E27FC236}">
                <a16:creationId xmlns:a16="http://schemas.microsoft.com/office/drawing/2014/main" id="{1897B988-121D-417D-96F2-1AFE66D577B5}"/>
              </a:ext>
            </a:extLst>
          </p:cNvPr>
          <p:cNvSpPr/>
          <p:nvPr/>
        </p:nvSpPr>
        <p:spPr>
          <a:xfrm>
            <a:off x="409435" y="4164493"/>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3</a:t>
            </a:r>
          </a:p>
        </p:txBody>
      </p:sp>
      <p:sp>
        <p:nvSpPr>
          <p:cNvPr id="50" name="Oval 49">
            <a:extLst>
              <a:ext uri="{FF2B5EF4-FFF2-40B4-BE49-F238E27FC236}">
                <a16:creationId xmlns:a16="http://schemas.microsoft.com/office/drawing/2014/main" id="{9EE70ED3-3223-419B-AF38-CD61A37FA19E}"/>
              </a:ext>
            </a:extLst>
          </p:cNvPr>
          <p:cNvSpPr/>
          <p:nvPr/>
        </p:nvSpPr>
        <p:spPr>
          <a:xfrm>
            <a:off x="409435" y="2829659"/>
            <a:ext cx="380010" cy="377149"/>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rPr>
              <a:t>2</a:t>
            </a:r>
          </a:p>
        </p:txBody>
      </p:sp>
      <p:sp>
        <p:nvSpPr>
          <p:cNvPr id="52" name="Slide Number Placeholder 51">
            <a:extLst>
              <a:ext uri="{FF2B5EF4-FFF2-40B4-BE49-F238E27FC236}">
                <a16:creationId xmlns:a16="http://schemas.microsoft.com/office/drawing/2014/main" id="{97DDAAE3-6D57-4191-A7D0-CCE515952D17}"/>
              </a:ext>
            </a:extLst>
          </p:cNvPr>
          <p:cNvSpPr>
            <a:spLocks noGrp="1"/>
          </p:cNvSpPr>
          <p:nvPr>
            <p:ph type="sldNum" sz="quarter" idx="12"/>
          </p:nvPr>
        </p:nvSpPr>
        <p:spPr>
          <a:xfrm>
            <a:off x="8610600" y="6456832"/>
            <a:ext cx="2743200" cy="365125"/>
          </a:xfrm>
        </p:spPr>
        <p:txBody>
          <a:bodyPr/>
          <a:lstStyle/>
          <a:p>
            <a:fld id="{FB5382A5-DB28-4290-81A9-87589B9A3493}" type="slidenum">
              <a:rPr lang="en-US" smtClean="0"/>
              <a:t>9</a:t>
            </a:fld>
            <a:endParaRPr lang="en-US"/>
          </a:p>
        </p:txBody>
      </p:sp>
      <p:cxnSp>
        <p:nvCxnSpPr>
          <p:cNvPr id="23" name="Straight Connector 22">
            <a:extLst>
              <a:ext uri="{FF2B5EF4-FFF2-40B4-BE49-F238E27FC236}">
                <a16:creationId xmlns:a16="http://schemas.microsoft.com/office/drawing/2014/main" id="{86E340B5-19C7-439A-9FC8-EA76674A1362}"/>
              </a:ext>
            </a:extLst>
          </p:cNvPr>
          <p:cNvCxnSpPr>
            <a:cxnSpLocks/>
          </p:cNvCxnSpPr>
          <p:nvPr/>
        </p:nvCxnSpPr>
        <p:spPr>
          <a:xfrm>
            <a:off x="310267" y="859625"/>
            <a:ext cx="11418849" cy="0"/>
          </a:xfrm>
          <a:prstGeom prst="line">
            <a:avLst/>
          </a:prstGeom>
          <a:ln w="19050" cmpd="sng">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40446492"/>
      </p:ext>
    </p:extLst>
  </p:cSld>
  <p:clrMapOvr>
    <a:masterClrMapping/>
  </p:clrMapOvr>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0563C1"/>
      </a:accent2>
      <a:accent3>
        <a:srgbClr val="A5A5A5"/>
      </a:accent3>
      <a:accent4>
        <a:srgbClr val="0563C1"/>
      </a:accent4>
      <a:accent5>
        <a:srgbClr val="4472C4"/>
      </a:accent5>
      <a:accent6>
        <a:srgbClr val="5B9BD5"/>
      </a:accent6>
      <a:hlink>
        <a:srgbClr val="0563C1"/>
      </a:hlink>
      <a:folHlink>
        <a:srgbClr val="5B9BD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519709FD356C4EB11090F7FE05BDED" ma:contentTypeVersion="14" ma:contentTypeDescription="Create a new document." ma:contentTypeScope="" ma:versionID="9c2fa9c0b9ce7bdd60c68b0729642072">
  <xsd:schema xmlns:xsd="http://www.w3.org/2001/XMLSchema" xmlns:xs="http://www.w3.org/2001/XMLSchema" xmlns:p="http://schemas.microsoft.com/office/2006/metadata/properties" xmlns:ns3="4427d4a3-983e-4c5f-8c2c-6d13bb4720b0" xmlns:ns4="5687f727-06c5-4780-a85b-8741575acbdc" targetNamespace="http://schemas.microsoft.com/office/2006/metadata/properties" ma:root="true" ma:fieldsID="ee1161150a6b4392e5f140790600802f" ns3:_="" ns4:_="">
    <xsd:import namespace="4427d4a3-983e-4c5f-8c2c-6d13bb4720b0"/>
    <xsd:import namespace="5687f727-06c5-4780-a85b-8741575acbd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7d4a3-983e-4c5f-8c2c-6d13bb4720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87f727-06c5-4780-a85b-8741575acbd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47760A-6F4A-40D8-A795-6D5128705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27d4a3-983e-4c5f-8c2c-6d13bb4720b0"/>
    <ds:schemaRef ds:uri="5687f727-06c5-4780-a85b-8741575ac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43B802-9051-44AF-B0D5-FC228E352C8F}">
  <ds:schemaRefs>
    <ds:schemaRef ds:uri="http://schemas.microsoft.com/sharepoint/v3/contenttype/forms"/>
  </ds:schemaRefs>
</ds:datastoreItem>
</file>

<file path=customXml/itemProps3.xml><?xml version="1.0" encoding="utf-8"?>
<ds:datastoreItem xmlns:ds="http://schemas.openxmlformats.org/officeDocument/2006/customXml" ds:itemID="{C98C79D3-23F4-43FC-ACDA-ECDF5BACAD2D}">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5687f727-06c5-4780-a85b-8741575acbdc"/>
    <ds:schemaRef ds:uri="http://purl.org/dc/dcmitype/"/>
    <ds:schemaRef ds:uri="http://schemas.microsoft.com/office/infopath/2007/PartnerControls"/>
    <ds:schemaRef ds:uri="http://schemas.openxmlformats.org/package/2006/metadata/core-properties"/>
    <ds:schemaRef ds:uri="4427d4a3-983e-4c5f-8c2c-6d13bb4720b0"/>
  </ds:schemaRefs>
</ds:datastoreItem>
</file>

<file path=docProps/app.xml><?xml version="1.0" encoding="utf-8"?>
<Properties xmlns="http://schemas.openxmlformats.org/officeDocument/2006/extended-properties" xmlns:vt="http://schemas.openxmlformats.org/officeDocument/2006/docPropsVTypes">
  <TotalTime>9092</TotalTime>
  <Words>4133</Words>
  <Application>Microsoft Office PowerPoint</Application>
  <PresentationFormat>Widescreen</PresentationFormat>
  <Paragraphs>386</Paragraphs>
  <Slides>19</Slides>
  <Notes>16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19</vt:i4>
      </vt:variant>
    </vt:vector>
  </HeadingPairs>
  <TitlesOfParts>
    <vt:vector size="36" baseType="lpstr">
      <vt:lpstr>MS Mincho</vt:lpstr>
      <vt:lpstr>Arial</vt:lpstr>
      <vt:lpstr>Calibri</vt:lpstr>
      <vt:lpstr>Calibri Light</vt:lpstr>
      <vt:lpstr>Cambria</vt:lpstr>
      <vt:lpstr>Century Gothic</vt:lpstr>
      <vt:lpstr>Courier New</vt:lpstr>
      <vt:lpstr>Garamond</vt:lpstr>
      <vt:lpstr>Helvetica</vt:lpstr>
      <vt:lpstr>Monotype Sorts</vt:lpstr>
      <vt:lpstr>Open Sans</vt:lpstr>
      <vt:lpstr>Segoe UI</vt:lpstr>
      <vt:lpstr>Symbol</vt:lpstr>
      <vt:lpstr>Times New Roman</vt:lpstr>
      <vt:lpstr>Trebuchet MS</vt:lpstr>
      <vt:lpstr>Wingdings</vt:lpstr>
      <vt:lpstr>1_Office Theme</vt:lpstr>
      <vt:lpstr>PowerPoint Presentation</vt:lpstr>
      <vt:lpstr>Presenter</vt:lpstr>
      <vt:lpstr>DC PACT (Positive Accountable Community Transformation) is a Collective Impact coalition effort of community providers</vt:lpstr>
      <vt:lpstr>Accountable Health Community Model</vt:lpstr>
      <vt:lpstr>Collective Impact</vt:lpstr>
      <vt:lpstr>The DC PACT origin story</vt:lpstr>
      <vt:lpstr>Community Input Led to Focus on Social Determinants of Health</vt:lpstr>
      <vt:lpstr>PowerPoint Presentation</vt:lpstr>
      <vt:lpstr>PowerPoint Presentation</vt:lpstr>
      <vt:lpstr>Stakeholders considered 3 technical options based on current SDOH workflows and priority key domains</vt:lpstr>
      <vt:lpstr>PowerPoint Presentation</vt:lpstr>
      <vt:lpstr>PowerPoint Presentation</vt:lpstr>
      <vt:lpstr>PowerPoint Presentation</vt:lpstr>
      <vt:lpstr>PowerPoint Presentation</vt:lpstr>
      <vt:lpstr>PowerPoint Presentation</vt:lpstr>
      <vt:lpstr>What does success look like for DC PACT?</vt:lpstr>
      <vt:lpstr>Appendix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Soyer, Deniz (DHCF)</dc:creator>
  <cp:lastModifiedBy>David Poms</cp:lastModifiedBy>
  <cp:revision>18</cp:revision>
  <dcterms:created xsi:type="dcterms:W3CDTF">2022-04-12T17:28:48Z</dcterms:created>
  <dcterms:modified xsi:type="dcterms:W3CDTF">2022-07-01T20:52:19Z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0x010100CD519709FD356C4EB11090F7FE05BDED</vt:lpwstr>
  </property>
</Properties>
</file>